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6" r:id="rId3"/>
    <p:sldMasterId id="2147483699" r:id="rId4"/>
  </p:sldMasterIdLst>
  <p:sldIdLst>
    <p:sldId id="258" r:id="rId5"/>
    <p:sldId id="261" r:id="rId6"/>
    <p:sldId id="260" r:id="rId7"/>
    <p:sldId id="265" r:id="rId8"/>
    <p:sldId id="264" r:id="rId9"/>
    <p:sldId id="266" r:id="rId10"/>
    <p:sldId id="267" r:id="rId11"/>
    <p:sldId id="262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89" r:id="rId23"/>
    <p:sldId id="274" r:id="rId24"/>
    <p:sldId id="275" r:id="rId25"/>
    <p:sldId id="276" r:id="rId26"/>
    <p:sldId id="277" r:id="rId27"/>
    <p:sldId id="268" r:id="rId28"/>
    <p:sldId id="269" r:id="rId29"/>
    <p:sldId id="270" r:id="rId30"/>
    <p:sldId id="271" r:id="rId31"/>
    <p:sldId id="272" r:id="rId32"/>
    <p:sldId id="273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7A54"/>
    <a:srgbClr val="998E4F"/>
    <a:srgbClr val="877F61"/>
    <a:srgbClr val="A69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19481"/>
            <a:ext cx="2057400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9481"/>
            <a:ext cx="60198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83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8141"/>
            <a:ext cx="4040188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83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8141"/>
            <a:ext cx="4041775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73" y="11291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00667"/>
            <a:ext cx="511175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0667"/>
            <a:ext cx="3008313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19481"/>
            <a:ext cx="2057400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9481"/>
            <a:ext cx="60198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83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8141"/>
            <a:ext cx="4040188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83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8141"/>
            <a:ext cx="4041775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73" y="11291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00667"/>
            <a:ext cx="511175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0667"/>
            <a:ext cx="3008313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19481"/>
            <a:ext cx="2057400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9481"/>
            <a:ext cx="60198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724" y="2130425"/>
            <a:ext cx="60044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6236" y="3886200"/>
            <a:ext cx="44994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31" y="4406900"/>
            <a:ext cx="605248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2231" y="2906713"/>
            <a:ext cx="605248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8889"/>
            <a:ext cx="403860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5584" y="2398889"/>
            <a:ext cx="301752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9279" y="2398889"/>
            <a:ext cx="3017520" cy="37272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178009"/>
            <a:ext cx="3017520" cy="8201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998141"/>
            <a:ext cx="3017520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9279" y="2178009"/>
            <a:ext cx="3017520" cy="8201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9279" y="2998141"/>
            <a:ext cx="3017520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178" y="761610"/>
            <a:ext cx="2454381" cy="1190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489" y="761610"/>
            <a:ext cx="384831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4405" y="2031610"/>
            <a:ext cx="2439155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92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4927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492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7998" y="1119481"/>
            <a:ext cx="1828801" cy="50066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119481"/>
            <a:ext cx="4191000" cy="50066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83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8141"/>
            <a:ext cx="4040188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83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8141"/>
            <a:ext cx="4041775" cy="3196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0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73" y="11291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00667"/>
            <a:ext cx="5111750" cy="502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0667"/>
            <a:ext cx="3008313" cy="3755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1851"/>
            <a:ext cx="5486400" cy="3645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7704"/>
            <a:ext cx="8229600" cy="370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D46A6-4A88-2346-A7C1-8913483CEB5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7D20A-44BE-2A47-B7E5-9FC32AEC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2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7704"/>
            <a:ext cx="8229600" cy="370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7704"/>
            <a:ext cx="8229600" cy="370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1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5584" y="402964"/>
            <a:ext cx="641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584" y="1699363"/>
            <a:ext cx="6411215" cy="4317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DD60-5ABD-C245-AE4A-5839784B7BB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99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1F92-79B4-AB41-98C5-0D2BA0E4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ccountspayableelp@ttuhs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2965" y="1563879"/>
            <a:ext cx="62640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Welcome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Business Affairs </a:t>
            </a:r>
          </a:p>
          <a:p>
            <a:pPr algn="ctr"/>
            <a:r>
              <a:rPr lang="en-US" sz="4000" dirty="0" smtClean="0"/>
              <a:t>FY17 Quarterly Update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68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Account Code Dictionary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4" y="2038935"/>
            <a:ext cx="4782065" cy="36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0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Account Code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7704"/>
            <a:ext cx="8229600" cy="41643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Dictionary Module- Will allow the user to search by keyword or account code.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Please note only expense account codes are available at this time.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Account Code Dictionary- </a:t>
            </a:r>
            <a:r>
              <a:rPr lang="en-US" sz="3600" i="1" dirty="0" smtClean="0"/>
              <a:t>Keyword Search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7704"/>
            <a:ext cx="8229600" cy="3876004"/>
          </a:xfrm>
        </p:spPr>
        <p:txBody>
          <a:bodyPr/>
          <a:lstStyle/>
          <a:p>
            <a:r>
              <a:rPr lang="en-US" sz="2800" dirty="0" smtClean="0"/>
              <a:t>If searching by keyword, the dictionary will display all account codes applicable for the item entered.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80" y="3361037"/>
            <a:ext cx="5788626" cy="324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8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Account Code Dictionary- </a:t>
            </a:r>
            <a:r>
              <a:rPr lang="en-US" sz="3200" i="1" dirty="0" smtClean="0"/>
              <a:t>Account code search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searching by account code, the dictionary will display the account code description and account type. For example: </a:t>
            </a:r>
          </a:p>
          <a:p>
            <a:pPr marL="0" indent="0">
              <a:buNone/>
            </a:pPr>
            <a:r>
              <a:rPr lang="en-US" sz="2400" i="1" dirty="0" smtClean="0"/>
              <a:t>Account Code: 733404</a:t>
            </a:r>
          </a:p>
          <a:p>
            <a:pPr marL="0" indent="0">
              <a:buNone/>
            </a:pPr>
            <a:r>
              <a:rPr lang="en-US" sz="2400" i="1" dirty="0" smtClean="0"/>
              <a:t>Description: OC </a:t>
            </a:r>
            <a:r>
              <a:rPr lang="en-US" sz="2400" i="1" dirty="0" err="1" smtClean="0"/>
              <a:t>Misc</a:t>
            </a:r>
            <a:r>
              <a:rPr lang="en-US" sz="2400" i="1" dirty="0" smtClean="0"/>
              <a:t> Equipment Expensed</a:t>
            </a:r>
          </a:p>
          <a:p>
            <a:pPr marL="0" indent="0">
              <a:buNone/>
            </a:pPr>
            <a:r>
              <a:rPr lang="en-US" sz="2400" i="1" dirty="0" smtClean="0"/>
              <a:t>Account type: 70- Expense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882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8393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Account Code Dictionary- </a:t>
            </a:r>
            <a:r>
              <a:rPr lang="en-US" sz="3200" i="1" dirty="0" smtClean="0"/>
              <a:t>Account code search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460"/>
            <a:ext cx="8229600" cy="4563762"/>
          </a:xfrm>
        </p:spPr>
        <p:txBody>
          <a:bodyPr/>
          <a:lstStyle/>
          <a:p>
            <a:r>
              <a:rPr lang="en-US" sz="2800" dirty="0" smtClean="0"/>
              <a:t>All related keywords to the account code entered can be accessed by clicking on the account code.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929"/>
            <a:ext cx="59626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2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Account Code Dictionary- </a:t>
            </a:r>
            <a:r>
              <a:rPr lang="en-US" sz="3200" i="1" dirty="0" smtClean="0"/>
              <a:t>Account code search</a:t>
            </a:r>
            <a:endParaRPr lang="en-US" sz="3200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2411"/>
            <a:ext cx="5071977" cy="419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3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Account Code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936"/>
            <a:ext cx="8229600" cy="40502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user may also use a wildcard feature to search multiple account codes at a time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3" y="2875005"/>
            <a:ext cx="7037559" cy="36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 smtClean="0"/>
              <a:t>New receipt forms are available!</a:t>
            </a:r>
            <a:endParaRPr lang="en-US" sz="4000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2390"/>
            <a:ext cx="81675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New staff members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excited to introduce our newest member of our team-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Carolina Trejo</a:t>
            </a:r>
          </a:p>
          <a:p>
            <a:pPr marL="0" indent="0">
              <a:buNone/>
            </a:pP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23374"/>
            <a:ext cx="5638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811" y="1746422"/>
            <a:ext cx="8003178" cy="339943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Contracts &amp; Grants Accounting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TTUHSC El Paso</a:t>
            </a:r>
          </a:p>
        </p:txBody>
      </p:sp>
    </p:spTree>
    <p:extLst>
      <p:ext uri="{BB962C8B-B14F-4D97-AF65-F5344CB8AC3E}">
        <p14:creationId xmlns:p14="http://schemas.microsoft.com/office/powerpoint/2010/main" val="20126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792" y="1164634"/>
            <a:ext cx="8075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Finance Systems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431" y="2238808"/>
            <a:ext cx="7147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testing a “new” New Fund Request System for all charts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links will be updated on the HSC Finance El Paso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Instructions will also be update and placed on the portal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Looking into options for replacing TEAMApp-Starting from scratch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18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Contracts &amp; Grants Accounting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grant financial status report for principal investigators</a:t>
            </a:r>
          </a:p>
          <a:p>
            <a:pPr lvl="1"/>
            <a:r>
              <a:rPr lang="en-US" dirty="0" smtClean="0"/>
              <a:t>Automatically emailed to PIs and fund managers the 12</a:t>
            </a:r>
            <a:r>
              <a:rPr lang="en-US" baseline="30000" dirty="0" smtClean="0"/>
              <a:t>th</a:t>
            </a:r>
            <a:r>
              <a:rPr lang="en-US" dirty="0" smtClean="0"/>
              <a:t> day of the month, showing cumulative revenues and expenses and available budget balance per grant through the end of the prior month</a:t>
            </a:r>
          </a:p>
          <a:p>
            <a:pPr lvl="1"/>
            <a:r>
              <a:rPr lang="en-US" dirty="0" smtClean="0"/>
              <a:t>For sponsored programs where the PI and the fund manager is the same person, the recipient will receive two emails. Disclosure included in the body of the email.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4" y="1738500"/>
            <a:ext cx="8562050" cy="42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Contracts &amp; Grants Accounting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7704"/>
            <a:ext cx="8229600" cy="41746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Important Reminders</a:t>
            </a:r>
          </a:p>
          <a:p>
            <a:pPr lvl="1"/>
            <a:r>
              <a:rPr lang="en-US" dirty="0" smtClean="0"/>
              <a:t>Regularly review the expenses on your sponsored program funds (fund codes starting with 21, 22, 23, and 24) to make sure costs are being allocated to the appropriate fund</a:t>
            </a:r>
          </a:p>
          <a:p>
            <a:pPr lvl="2"/>
            <a:r>
              <a:rPr lang="en-US" dirty="0" smtClean="0"/>
              <a:t>Monthly review is recommended</a:t>
            </a:r>
          </a:p>
          <a:p>
            <a:pPr lvl="2"/>
            <a:r>
              <a:rPr lang="en-US" dirty="0" smtClean="0"/>
              <a:t>Especially important near the end of the grant period and fiscal year</a:t>
            </a:r>
          </a:p>
          <a:p>
            <a:pPr lvl="2"/>
            <a:r>
              <a:rPr lang="en-US" dirty="0" smtClean="0"/>
              <a:t>Cost transfers should be avoided as much as possible. When a cost transfer is required, it should be supported by a reasonable and detailed explanation</a:t>
            </a:r>
          </a:p>
          <a:p>
            <a:pPr lvl="1"/>
            <a:r>
              <a:rPr lang="en-US" dirty="0" smtClean="0"/>
              <a:t>Regular purchase order/open encumbrance reviews should be standard practice in your department</a:t>
            </a:r>
          </a:p>
          <a:p>
            <a:pPr lvl="2"/>
            <a:r>
              <a:rPr lang="en-US" dirty="0" smtClean="0"/>
              <a:t>Make use of available Cognos reports</a:t>
            </a:r>
          </a:p>
          <a:p>
            <a:pPr lvl="2"/>
            <a:r>
              <a:rPr lang="en-US" dirty="0" smtClean="0"/>
              <a:t>Promptly request the closure of invalid encumbrances or the move to an alternate FOAP for valid encumbrances that will not be received by the grant end date</a:t>
            </a:r>
          </a:p>
          <a:p>
            <a:pPr lvl="1"/>
            <a:r>
              <a:rPr lang="en-US" dirty="0" smtClean="0"/>
              <a:t>Findings from FY16 Year-End</a:t>
            </a:r>
          </a:p>
        </p:txBody>
      </p:sp>
    </p:spTree>
    <p:extLst>
      <p:ext uri="{BB962C8B-B14F-4D97-AF65-F5344CB8AC3E}">
        <p14:creationId xmlns:p14="http://schemas.microsoft.com/office/powerpoint/2010/main" val="26915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Contracts &amp; Grants Accounting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Upcoming workshop on grant administration put together by the Office of Sponsored Programs, Institutional Advancement, and C&amp;G </a:t>
            </a:r>
            <a:r>
              <a:rPr lang="en-US" dirty="0" smtClean="0"/>
              <a:t>Accounting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1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Procurement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Purchasing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Operating Policy 72.16 Official Functions, Business Meetings, and Entertainment</a:t>
            </a:r>
          </a:p>
          <a:p>
            <a:pPr lvl="1"/>
            <a:r>
              <a:rPr lang="en-US" dirty="0"/>
              <a:t>Each department is allowed one annual event, usually at Thanksgiving or Christmas. The expenditure for the food is limited to a total cost not to exceed $25 per employee or $50 for employee and </a:t>
            </a:r>
            <a:r>
              <a:rPr lang="en-US" dirty="0" smtClean="0"/>
              <a:t>spouse/guest</a:t>
            </a:r>
          </a:p>
          <a:p>
            <a:pPr lvl="1"/>
            <a:r>
              <a:rPr lang="en-US" dirty="0" smtClean="0"/>
              <a:t>Pre-Approval Form</a:t>
            </a:r>
          </a:p>
          <a:p>
            <a:pPr lvl="2"/>
            <a:r>
              <a:rPr lang="en-US" dirty="0" smtClean="0"/>
              <a:t>All expenses should be included</a:t>
            </a:r>
          </a:p>
          <a:p>
            <a:pPr lvl="1"/>
            <a:r>
              <a:rPr lang="en-US" dirty="0" smtClean="0"/>
              <a:t> Alcohol Request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2" y="1964726"/>
            <a:ext cx="8229600" cy="4732636"/>
          </a:xfrm>
        </p:spPr>
        <p:txBody>
          <a:bodyPr>
            <a:noAutofit/>
          </a:bodyPr>
          <a:lstStyle/>
          <a:p>
            <a:r>
              <a:rPr lang="en-US" sz="2000" dirty="0" smtClean="0"/>
              <a:t>Alcohol Request Template</a:t>
            </a:r>
          </a:p>
          <a:p>
            <a:pPr lvl="1"/>
            <a:r>
              <a:rPr lang="en-US" sz="1600" dirty="0" smtClean="0"/>
              <a:t>Hosted or Cash Bar</a:t>
            </a:r>
          </a:p>
          <a:p>
            <a:pPr lvl="1"/>
            <a:r>
              <a:rPr lang="en-US" sz="1600" dirty="0" smtClean="0"/>
              <a:t>Vendor Must Meet the following requirements</a:t>
            </a:r>
          </a:p>
          <a:p>
            <a:pPr lvl="2"/>
            <a:r>
              <a:rPr lang="en-US" sz="1400" dirty="0" smtClean="0"/>
              <a:t>Alcohol </a:t>
            </a:r>
            <a:r>
              <a:rPr lang="en-US" sz="1400" dirty="0"/>
              <a:t>can only be served by vendors properly licensed by the Texas Alcoholic </a:t>
            </a:r>
            <a:r>
              <a:rPr lang="en-US" sz="1400" dirty="0" smtClean="0"/>
              <a:t>Beverage </a:t>
            </a:r>
            <a:r>
              <a:rPr lang="en-US" sz="1400" dirty="0"/>
              <a:t>Commission (TABC) to serve or </a:t>
            </a:r>
            <a:r>
              <a:rPr lang="en-US" sz="1400" dirty="0" smtClean="0"/>
              <a:t>sell</a:t>
            </a:r>
          </a:p>
          <a:p>
            <a:pPr lvl="2"/>
            <a:r>
              <a:rPr lang="en-US" sz="1400" dirty="0" smtClean="0"/>
              <a:t>All </a:t>
            </a:r>
            <a:r>
              <a:rPr lang="en-US" sz="1400" dirty="0"/>
              <a:t>servers must be TABC certified and follow the TABC rules concerning the </a:t>
            </a:r>
            <a:r>
              <a:rPr lang="en-US" sz="1400" dirty="0" smtClean="0"/>
              <a:t>serving </a:t>
            </a:r>
            <a:r>
              <a:rPr lang="en-US" sz="1400" dirty="0"/>
              <a:t>and dispensing of </a:t>
            </a:r>
            <a:r>
              <a:rPr lang="en-US" sz="1400" dirty="0" smtClean="0"/>
              <a:t>alcohol</a:t>
            </a:r>
          </a:p>
          <a:p>
            <a:pPr lvl="2"/>
            <a:r>
              <a:rPr lang="en-US" sz="1400" dirty="0" smtClean="0"/>
              <a:t>The </a:t>
            </a:r>
            <a:r>
              <a:rPr lang="en-US" sz="1400" dirty="0"/>
              <a:t>vendor is required to provide proof of licensure and to ensure all servers are </a:t>
            </a:r>
            <a:r>
              <a:rPr lang="en-US" sz="1400" dirty="0" smtClean="0"/>
              <a:t>TABC certified </a:t>
            </a:r>
          </a:p>
          <a:p>
            <a:pPr lvl="2"/>
            <a:r>
              <a:rPr lang="en-US" sz="1400" dirty="0" smtClean="0"/>
              <a:t>The </a:t>
            </a:r>
            <a:r>
              <a:rPr lang="en-US" sz="1400" dirty="0"/>
              <a:t>event agreement from the vendor/caterer must contain a clause </a:t>
            </a:r>
            <a:r>
              <a:rPr lang="en-US" sz="1400" dirty="0" smtClean="0"/>
              <a:t>indemnifying TTUHSCEP </a:t>
            </a:r>
            <a:r>
              <a:rPr lang="en-US" sz="1400" dirty="0"/>
              <a:t>and TTUS along with evidence of </a:t>
            </a:r>
            <a:r>
              <a:rPr lang="en-US" sz="1400" u="sng" dirty="0"/>
              <a:t>insurance</a:t>
            </a:r>
            <a:r>
              <a:rPr lang="en-US" sz="1400" dirty="0"/>
              <a:t> compliant with current </a:t>
            </a:r>
            <a:r>
              <a:rPr lang="en-US" sz="1400" dirty="0" smtClean="0"/>
              <a:t>TTUHSCEP </a:t>
            </a:r>
            <a:r>
              <a:rPr lang="en-US" sz="1400" dirty="0"/>
              <a:t>and TTUS </a:t>
            </a:r>
            <a:r>
              <a:rPr lang="en-US" sz="1400" dirty="0" smtClean="0"/>
              <a:t>standards</a:t>
            </a:r>
          </a:p>
          <a:p>
            <a:pPr lvl="1"/>
            <a:r>
              <a:rPr lang="en-US" sz="1600" dirty="0" smtClean="0"/>
              <a:t>Outside alcohol cannot be brought in to your event by employees</a:t>
            </a:r>
          </a:p>
          <a:p>
            <a:pPr lvl="1"/>
            <a:r>
              <a:rPr lang="en-US" sz="1600" dirty="0" smtClean="0"/>
              <a:t>Submit at least 30 days prior to your event</a:t>
            </a:r>
          </a:p>
          <a:p>
            <a:pPr lvl="2"/>
            <a:r>
              <a:rPr lang="en-US" sz="1400" dirty="0" smtClean="0"/>
              <a:t>President’s Approval is required</a:t>
            </a:r>
          </a:p>
          <a:p>
            <a:pPr lvl="2"/>
            <a:r>
              <a:rPr lang="en-US" sz="1400" dirty="0" smtClean="0"/>
              <a:t>Proper Documentation must be confirmed</a:t>
            </a:r>
          </a:p>
          <a:p>
            <a:pPr lvl="2"/>
            <a:r>
              <a:rPr lang="en-US" sz="1400" dirty="0" smtClean="0"/>
              <a:t>Notification to the TABC may be required</a:t>
            </a:r>
          </a:p>
          <a:p>
            <a:pPr lvl="1"/>
            <a:r>
              <a:rPr lang="en-US" sz="1600" dirty="0"/>
              <a:t>Include all documentation along with Pre Approval Form</a:t>
            </a:r>
          </a:p>
        </p:txBody>
      </p:sp>
    </p:spTree>
    <p:extLst>
      <p:ext uri="{BB962C8B-B14F-4D97-AF65-F5344CB8AC3E}">
        <p14:creationId xmlns:p14="http://schemas.microsoft.com/office/powerpoint/2010/main" val="18656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Deposits</a:t>
            </a:r>
          </a:p>
          <a:p>
            <a:pPr lvl="1"/>
            <a:r>
              <a:rPr lang="en-US" dirty="0" smtClean="0"/>
              <a:t>Create a purchase order</a:t>
            </a:r>
          </a:p>
          <a:p>
            <a:pPr lvl="1"/>
            <a:r>
              <a:rPr lang="en-US" dirty="0" smtClean="0"/>
              <a:t>Quote must state prepayment is required</a:t>
            </a:r>
          </a:p>
          <a:p>
            <a:r>
              <a:rPr lang="en-US" dirty="0" smtClean="0"/>
              <a:t>If an agreement is requiring a TTUHSCEP signature please submit with your requisition and include in the comments</a:t>
            </a:r>
          </a:p>
          <a:p>
            <a:r>
              <a:rPr lang="en-US" dirty="0" smtClean="0"/>
              <a:t>Include Documentation </a:t>
            </a:r>
          </a:p>
          <a:p>
            <a:pPr lvl="1"/>
            <a:r>
              <a:rPr lang="en-US" dirty="0" smtClean="0"/>
              <a:t>Quote</a:t>
            </a:r>
          </a:p>
          <a:p>
            <a:pPr lvl="1"/>
            <a:r>
              <a:rPr lang="en-US" dirty="0"/>
              <a:t>Fully </a:t>
            </a:r>
            <a:r>
              <a:rPr lang="en-US" dirty="0" smtClean="0"/>
              <a:t>Approved Pre-Approval Form</a:t>
            </a:r>
          </a:p>
          <a:p>
            <a:pPr lvl="1"/>
            <a:r>
              <a:rPr lang="en-US" dirty="0" smtClean="0"/>
              <a:t>Fully Approved Alcohol Request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Quotes/Invoices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2264305"/>
            <a:ext cx="8229600" cy="37084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Customer Name (Should no longer be Lubbock)</a:t>
            </a:r>
          </a:p>
          <a:p>
            <a:pPr marL="457200" lvl="1" indent="0">
              <a:buNone/>
            </a:pPr>
            <a:r>
              <a:rPr lang="en-US" dirty="0" smtClean="0"/>
              <a:t>	TTUHSCEP </a:t>
            </a:r>
          </a:p>
          <a:p>
            <a:pPr marL="914400" lvl="2" indent="0">
              <a:buNone/>
            </a:pPr>
            <a:r>
              <a:rPr lang="en-US" dirty="0" smtClean="0"/>
              <a:t>5001 El Paso Drive</a:t>
            </a:r>
          </a:p>
          <a:p>
            <a:pPr marL="914400" lvl="2" indent="0">
              <a:buNone/>
            </a:pPr>
            <a:r>
              <a:rPr lang="en-US" dirty="0" smtClean="0"/>
              <a:t>El Paso, TX 79905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Bill To Address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TTUHSCEP</a:t>
            </a:r>
          </a:p>
          <a:p>
            <a:pPr marL="457200" lvl="1" indent="0">
              <a:buNone/>
            </a:pPr>
            <a:r>
              <a:rPr lang="en-US" dirty="0" smtClean="0"/>
              <a:t>	Accounts Payable 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5001 El Paso Drive</a:t>
            </a:r>
          </a:p>
          <a:p>
            <a:pPr marL="914400" lvl="2" indent="0">
              <a:buNone/>
            </a:pPr>
            <a:r>
              <a:rPr lang="en-US" dirty="0"/>
              <a:t>El Paso, TX 79905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Receiving/Invoices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Operating Policy 72.10 Invoice Processing and the Prompt Payment Law</a:t>
            </a:r>
          </a:p>
          <a:p>
            <a:pPr lvl="1"/>
            <a:r>
              <a:rPr lang="en-US" dirty="0" smtClean="0"/>
              <a:t>Enter receiving information in </a:t>
            </a:r>
            <a:r>
              <a:rPr lang="en-US" dirty="0" err="1" smtClean="0"/>
              <a:t>TechBuy</a:t>
            </a:r>
            <a:r>
              <a:rPr lang="en-US" dirty="0" smtClean="0"/>
              <a:t> within 3 days after the good/services are received/completed. The receipt date should be the actual date goods/services were received /completed</a:t>
            </a:r>
          </a:p>
          <a:p>
            <a:pPr lvl="1"/>
            <a:r>
              <a:rPr lang="en-US" dirty="0" smtClean="0"/>
              <a:t>To comply with the State of Texas Comptroller rules, invoices received directly from the vendor by a department or Accounts Payable must be date stamped on the day the invoice is received</a:t>
            </a:r>
          </a:p>
          <a:p>
            <a:pPr lvl="2"/>
            <a:r>
              <a:rPr lang="en-US" dirty="0" smtClean="0"/>
              <a:t>Applying incorrect receiving date to avoid late payment penalty is considered falsifying   </a:t>
            </a:r>
          </a:p>
          <a:p>
            <a:r>
              <a:rPr lang="en-US" dirty="0" smtClean="0"/>
              <a:t>Forward all invoices via inter-office </a:t>
            </a:r>
            <a:r>
              <a:rPr lang="en-US" dirty="0"/>
              <a:t>mail </a:t>
            </a:r>
            <a:r>
              <a:rPr lang="en-US" dirty="0" smtClean="0"/>
              <a:t>to Accounts Payable or email to </a:t>
            </a:r>
            <a:r>
              <a:rPr lang="en-US" dirty="0" smtClean="0">
                <a:hlinkClick r:id="rId2"/>
              </a:rPr>
              <a:t>accountspayableelp@ttuhsc.edu</a:t>
            </a:r>
            <a:endParaRPr lang="en-US" dirty="0" smtClean="0"/>
          </a:p>
          <a:p>
            <a:pPr lvl="1"/>
            <a:r>
              <a:rPr lang="en-US" dirty="0" smtClean="0"/>
              <a:t>If you receive an invoice from the vendor by email, forward the original email from the vendor or print the invoice and date stamp</a:t>
            </a:r>
          </a:p>
          <a:p>
            <a:pPr lvl="2"/>
            <a:r>
              <a:rPr lang="en-US" dirty="0" smtClean="0"/>
              <a:t>The date the email is received is used to begin calculating the Net 30 days</a:t>
            </a:r>
          </a:p>
          <a:p>
            <a:pPr lvl="1"/>
            <a:r>
              <a:rPr lang="en-US" dirty="0" smtClean="0"/>
              <a:t>If you receive an invoice by postal mail, date stamp the invoice</a:t>
            </a:r>
          </a:p>
          <a:p>
            <a:pPr lvl="2"/>
            <a:r>
              <a:rPr lang="en-US" dirty="0"/>
              <a:t>The date the </a:t>
            </a:r>
            <a:r>
              <a:rPr lang="en-US" dirty="0" smtClean="0"/>
              <a:t>invoice </a:t>
            </a:r>
            <a:r>
              <a:rPr lang="en-US" dirty="0"/>
              <a:t>is received is used to begin </a:t>
            </a:r>
            <a:r>
              <a:rPr lang="en-US" dirty="0" smtClean="0"/>
              <a:t>calculating </a:t>
            </a:r>
            <a:r>
              <a:rPr lang="en-US" dirty="0"/>
              <a:t>the Net 30 </a:t>
            </a:r>
            <a:r>
              <a:rPr lang="en-US" dirty="0" smtClean="0"/>
              <a:t>days</a:t>
            </a:r>
          </a:p>
          <a:p>
            <a:pPr lvl="1"/>
            <a:r>
              <a:rPr lang="en-US" dirty="0" smtClean="0"/>
              <a:t>If an invoice does not include the date stamp or the original email is not included, AP uses the date on the  invoice to calculate the Net 30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2587" y="1164634"/>
            <a:ext cx="6684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Property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2588" y="2434108"/>
            <a:ext cx="73023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Anticipated changes to Annual Inventory Certification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Certification complete by April 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All scanning will only be done by departments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setup as many unique users as need by </a:t>
            </a:r>
            <a:r>
              <a:rPr lang="en-US" dirty="0" err="1" smtClean="0"/>
              <a:t>Dept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Testing Phase for New Property Inventory System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75" y="2137893"/>
            <a:ext cx="1185712" cy="38250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854558" y="3992452"/>
            <a:ext cx="6078828" cy="12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4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5012" y="2173193"/>
            <a:ext cx="506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Multi-</a:t>
            </a:r>
            <a:r>
              <a:rPr lang="en-US" sz="3200" dirty="0" err="1" smtClean="0"/>
              <a:t>Dept</a:t>
            </a:r>
            <a:r>
              <a:rPr lang="en-US" sz="3200" dirty="0" smtClean="0"/>
              <a:t> Select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78" y="3103808"/>
            <a:ext cx="7323954" cy="3632492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Flowchart: Sequential Access Storage 9"/>
          <p:cNvSpPr/>
          <p:nvPr/>
        </p:nvSpPr>
        <p:spPr>
          <a:xfrm rot="20070946">
            <a:off x="64395" y="1155427"/>
            <a:ext cx="1880315" cy="1758870"/>
          </a:xfrm>
          <a:prstGeom prst="flowChartMagneticTap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Sneak Peek</a:t>
            </a:r>
            <a:endParaRPr lang="en-US" sz="28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9911" y="970004"/>
            <a:ext cx="6684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Property Inventory System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362564" y="1814475"/>
            <a:ext cx="6078828" cy="12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124" y="1339403"/>
            <a:ext cx="506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New Export Abilities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2362058"/>
            <a:ext cx="7956529" cy="28410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37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8042" y="1117689"/>
            <a:ext cx="3786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Changes in Report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17" y="4938753"/>
            <a:ext cx="3938641" cy="178324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188" y="1837701"/>
            <a:ext cx="4404095" cy="1813451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3400925" y="3786389"/>
            <a:ext cx="2060620" cy="9787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0919" y="1001779"/>
            <a:ext cx="602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Custodian &amp; Delegate Changes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76" y="1725770"/>
            <a:ext cx="7074998" cy="49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Budget Office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smtClean="0"/>
              <a:t>FLSA Changes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 smtClean="0"/>
              <a:t>Converted exempt positions and jobs to non-exempt status effective 11/1/2016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 smtClean="0"/>
              <a:t>Updated </a:t>
            </a:r>
            <a:r>
              <a:rPr lang="en-US" sz="2200" smtClean="0"/>
              <a:t>salaries on exempt </a:t>
            </a:r>
            <a:r>
              <a:rPr lang="en-US" sz="2200" dirty="0" smtClean="0"/>
              <a:t>jobs to new minimum threshold effective 11/1/2016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 marL="0" lvl="0" indent="0">
              <a:buNone/>
            </a:pPr>
            <a:r>
              <a:rPr lang="en-US" sz="2400" b="1" dirty="0" smtClean="0"/>
              <a:t>Cell Phone Allowances</a:t>
            </a:r>
            <a:endParaRPr lang="en-US" sz="24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/>
              <a:t>Rolled Cellphone Allowances to primary position base salaries effective 11/1/2016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009" y="1746422"/>
            <a:ext cx="6915665" cy="339943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Accounting Services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TTUHSC El Paso</a:t>
            </a:r>
          </a:p>
        </p:txBody>
      </p:sp>
    </p:spTree>
    <p:extLst>
      <p:ext uri="{BB962C8B-B14F-4D97-AF65-F5344CB8AC3E}">
        <p14:creationId xmlns:p14="http://schemas.microsoft.com/office/powerpoint/2010/main" val="4138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 1st Quarterly 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background - Black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ck background - Red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ck background - Camp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 1st Quarterly Meeting.pptx</Template>
  <TotalTime>17624</TotalTime>
  <Words>1014</Words>
  <Application>Microsoft Office PowerPoint</Application>
  <PresentationFormat>On-screen Show (4:3)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Cooper Black</vt:lpstr>
      <vt:lpstr>Wingdings</vt:lpstr>
      <vt:lpstr>BA 1st Quarterly Meeting</vt:lpstr>
      <vt:lpstr>White background - Black Header</vt:lpstr>
      <vt:lpstr>Black background - Red Header</vt:lpstr>
      <vt:lpstr>Black background - Campus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Office Updates</vt:lpstr>
      <vt:lpstr>PowerPoint Presentation</vt:lpstr>
      <vt:lpstr>Account Code Dictionary</vt:lpstr>
      <vt:lpstr>Account Code Dictionary</vt:lpstr>
      <vt:lpstr>Account Code Dictionary- Keyword Search</vt:lpstr>
      <vt:lpstr>Account Code Dictionary- Account code search</vt:lpstr>
      <vt:lpstr>Account Code Dictionary- Account code search</vt:lpstr>
      <vt:lpstr>Account Code Dictionary- Account code search</vt:lpstr>
      <vt:lpstr>Account Code Dictionary</vt:lpstr>
      <vt:lpstr>New receipt forms are available!</vt:lpstr>
      <vt:lpstr>New staff members</vt:lpstr>
      <vt:lpstr>PowerPoint Presentation</vt:lpstr>
      <vt:lpstr>Contracts &amp; Grants Accounting Update</vt:lpstr>
      <vt:lpstr>PowerPoint Presentation</vt:lpstr>
      <vt:lpstr>Contracts &amp; Grants Accounting Update</vt:lpstr>
      <vt:lpstr>Contracts &amp; Grants Accounting Update</vt:lpstr>
      <vt:lpstr>Procurement Services</vt:lpstr>
      <vt:lpstr>Holiday Events</vt:lpstr>
      <vt:lpstr>Holiday Events</vt:lpstr>
      <vt:lpstr>Holiday Events</vt:lpstr>
      <vt:lpstr>Quotes/Invoices</vt:lpstr>
      <vt:lpstr>Receiving/Invoices</vt:lpstr>
    </vt:vector>
  </TitlesOfParts>
  <Company>Texas Tech University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Dawood, Asma</dc:creator>
  <cp:lastModifiedBy>Meinberg, Jennifer</cp:lastModifiedBy>
  <cp:revision>73</cp:revision>
  <cp:lastPrinted>2016-05-26T20:32:38Z</cp:lastPrinted>
  <dcterms:created xsi:type="dcterms:W3CDTF">2016-05-23T21:46:01Z</dcterms:created>
  <dcterms:modified xsi:type="dcterms:W3CDTF">2016-11-14T17:17:25Z</dcterms:modified>
</cp:coreProperties>
</file>