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 id="2147483699" r:id="rId4"/>
  </p:sldMasterIdLst>
  <p:notesMasterIdLst>
    <p:notesMasterId r:id="rId52"/>
  </p:notesMasterIdLst>
  <p:handoutMasterIdLst>
    <p:handoutMasterId r:id="rId53"/>
  </p:handoutMasterIdLst>
  <p:sldIdLst>
    <p:sldId id="256" r:id="rId5"/>
    <p:sldId id="403" r:id="rId6"/>
    <p:sldId id="404" r:id="rId7"/>
    <p:sldId id="408" r:id="rId8"/>
    <p:sldId id="305" r:id="rId9"/>
    <p:sldId id="337" r:id="rId10"/>
    <p:sldId id="338" r:id="rId11"/>
    <p:sldId id="367" r:id="rId12"/>
    <p:sldId id="374" r:id="rId13"/>
    <p:sldId id="406" r:id="rId14"/>
    <p:sldId id="359" r:id="rId15"/>
    <p:sldId id="360" r:id="rId16"/>
    <p:sldId id="361" r:id="rId17"/>
    <p:sldId id="362" r:id="rId18"/>
    <p:sldId id="363" r:id="rId19"/>
    <p:sldId id="364" r:id="rId20"/>
    <p:sldId id="375" r:id="rId21"/>
    <p:sldId id="365" r:id="rId22"/>
    <p:sldId id="366" r:id="rId23"/>
    <p:sldId id="376" r:id="rId24"/>
    <p:sldId id="378" r:id="rId25"/>
    <p:sldId id="377" r:id="rId26"/>
    <p:sldId id="379" r:id="rId27"/>
    <p:sldId id="380" r:id="rId28"/>
    <p:sldId id="382" r:id="rId29"/>
    <p:sldId id="343"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36" r:id="rId47"/>
    <p:sldId id="399" r:id="rId48"/>
    <p:sldId id="400" r:id="rId49"/>
    <p:sldId id="401" r:id="rId50"/>
    <p:sldId id="409" r:id="rId5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6" autoAdjust="0"/>
    <p:restoredTop sz="79893" autoAdjust="0"/>
  </p:normalViewPr>
  <p:slideViewPr>
    <p:cSldViewPr snapToGrid="0" snapToObjects="1">
      <p:cViewPr varScale="1">
        <p:scale>
          <a:sx n="76" d="100"/>
          <a:sy n="76" d="100"/>
        </p:scale>
        <p:origin x="1794"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B9E1C01-CE47-4DB5-9D33-25A9C23BAE8E}" type="datetimeFigureOut">
              <a:rPr lang="en-US" smtClean="0"/>
              <a:t>5/22/2018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E219A74-7AF0-4AD0-BAF0-9730307D7A39}" type="slidenum">
              <a:rPr lang="en-US" smtClean="0"/>
              <a:t>‹#›</a:t>
            </a:fld>
            <a:endParaRPr lang="en-US"/>
          </a:p>
        </p:txBody>
      </p:sp>
    </p:spTree>
    <p:extLst>
      <p:ext uri="{BB962C8B-B14F-4D97-AF65-F5344CB8AC3E}">
        <p14:creationId xmlns:p14="http://schemas.microsoft.com/office/powerpoint/2010/main" val="2832137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9F0D64-FDB1-49F8-B75C-6D5FA06D3B1A}" type="datetimeFigureOut">
              <a:rPr lang="en-US" smtClean="0"/>
              <a:t>5/22/2018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B0B695-7CC1-44DD-BEA9-68A31D9998AD}" type="slidenum">
              <a:rPr lang="en-US" smtClean="0"/>
              <a:t>‹#›</a:t>
            </a:fld>
            <a:endParaRPr lang="en-US"/>
          </a:p>
        </p:txBody>
      </p:sp>
    </p:spTree>
    <p:extLst>
      <p:ext uri="{BB962C8B-B14F-4D97-AF65-F5344CB8AC3E}">
        <p14:creationId xmlns:p14="http://schemas.microsoft.com/office/powerpoint/2010/main" val="864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1</a:t>
            </a:fld>
            <a:endParaRPr lang="en-US"/>
          </a:p>
        </p:txBody>
      </p:sp>
    </p:spTree>
    <p:extLst>
      <p:ext uri="{BB962C8B-B14F-4D97-AF65-F5344CB8AC3E}">
        <p14:creationId xmlns:p14="http://schemas.microsoft.com/office/powerpoint/2010/main" val="2055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35</a:t>
            </a:fld>
            <a:endParaRPr lang="en-US"/>
          </a:p>
        </p:txBody>
      </p:sp>
    </p:spTree>
    <p:extLst>
      <p:ext uri="{BB962C8B-B14F-4D97-AF65-F5344CB8AC3E}">
        <p14:creationId xmlns:p14="http://schemas.microsoft.com/office/powerpoint/2010/main" val="1210512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36</a:t>
            </a:fld>
            <a:endParaRPr lang="en-US"/>
          </a:p>
        </p:txBody>
      </p:sp>
    </p:spTree>
    <p:extLst>
      <p:ext uri="{BB962C8B-B14F-4D97-AF65-F5344CB8AC3E}">
        <p14:creationId xmlns:p14="http://schemas.microsoft.com/office/powerpoint/2010/main" val="3380445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37</a:t>
            </a:fld>
            <a:endParaRPr lang="en-US"/>
          </a:p>
        </p:txBody>
      </p:sp>
    </p:spTree>
    <p:extLst>
      <p:ext uri="{BB962C8B-B14F-4D97-AF65-F5344CB8AC3E}">
        <p14:creationId xmlns:p14="http://schemas.microsoft.com/office/powerpoint/2010/main" val="3108183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38</a:t>
            </a:fld>
            <a:endParaRPr lang="en-US"/>
          </a:p>
        </p:txBody>
      </p:sp>
    </p:spTree>
    <p:extLst>
      <p:ext uri="{BB962C8B-B14F-4D97-AF65-F5344CB8AC3E}">
        <p14:creationId xmlns:p14="http://schemas.microsoft.com/office/powerpoint/2010/main" val="370259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0B695-7CC1-44DD-BEA9-68A31D9998AD}" type="slidenum">
              <a:rPr lang="en-US" smtClean="0"/>
              <a:t>40</a:t>
            </a:fld>
            <a:endParaRPr lang="en-US"/>
          </a:p>
        </p:txBody>
      </p:sp>
    </p:spTree>
    <p:extLst>
      <p:ext uri="{BB962C8B-B14F-4D97-AF65-F5344CB8AC3E}">
        <p14:creationId xmlns:p14="http://schemas.microsoft.com/office/powerpoint/2010/main" val="91379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5</a:t>
            </a:fld>
            <a:endParaRPr lang="en-US" dirty="0"/>
          </a:p>
        </p:txBody>
      </p:sp>
    </p:spTree>
    <p:extLst>
      <p:ext uri="{BB962C8B-B14F-4D97-AF65-F5344CB8AC3E}">
        <p14:creationId xmlns:p14="http://schemas.microsoft.com/office/powerpoint/2010/main" val="27593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8</a:t>
            </a:fld>
            <a:endParaRPr lang="en-US" dirty="0"/>
          </a:p>
        </p:txBody>
      </p:sp>
    </p:spTree>
    <p:extLst>
      <p:ext uri="{BB962C8B-B14F-4D97-AF65-F5344CB8AC3E}">
        <p14:creationId xmlns:p14="http://schemas.microsoft.com/office/powerpoint/2010/main" val="148347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11</a:t>
            </a:fld>
            <a:endParaRPr lang="en-US"/>
          </a:p>
        </p:txBody>
      </p:sp>
    </p:spTree>
    <p:extLst>
      <p:ext uri="{BB962C8B-B14F-4D97-AF65-F5344CB8AC3E}">
        <p14:creationId xmlns:p14="http://schemas.microsoft.com/office/powerpoint/2010/main" val="40000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14</a:t>
            </a:fld>
            <a:endParaRPr lang="en-US"/>
          </a:p>
        </p:txBody>
      </p:sp>
    </p:spTree>
    <p:extLst>
      <p:ext uri="{BB962C8B-B14F-4D97-AF65-F5344CB8AC3E}">
        <p14:creationId xmlns:p14="http://schemas.microsoft.com/office/powerpoint/2010/main" val="68999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16</a:t>
            </a:fld>
            <a:endParaRPr lang="en-US"/>
          </a:p>
        </p:txBody>
      </p:sp>
    </p:spTree>
    <p:extLst>
      <p:ext uri="{BB962C8B-B14F-4D97-AF65-F5344CB8AC3E}">
        <p14:creationId xmlns:p14="http://schemas.microsoft.com/office/powerpoint/2010/main" val="159265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18</a:t>
            </a:fld>
            <a:endParaRPr lang="en-US"/>
          </a:p>
        </p:txBody>
      </p:sp>
    </p:spTree>
    <p:extLst>
      <p:ext uri="{BB962C8B-B14F-4D97-AF65-F5344CB8AC3E}">
        <p14:creationId xmlns:p14="http://schemas.microsoft.com/office/powerpoint/2010/main" val="4072941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26</a:t>
            </a:fld>
            <a:endParaRPr lang="en-US" dirty="0"/>
          </a:p>
        </p:txBody>
      </p:sp>
    </p:spTree>
    <p:extLst>
      <p:ext uri="{BB962C8B-B14F-4D97-AF65-F5344CB8AC3E}">
        <p14:creationId xmlns:p14="http://schemas.microsoft.com/office/powerpoint/2010/main" val="789814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34</a:t>
            </a:fld>
            <a:endParaRPr lang="en-US" dirty="0"/>
          </a:p>
        </p:txBody>
      </p:sp>
    </p:spTree>
    <p:extLst>
      <p:ext uri="{BB962C8B-B14F-4D97-AF65-F5344CB8AC3E}">
        <p14:creationId xmlns:p14="http://schemas.microsoft.com/office/powerpoint/2010/main" val="1579505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F7BD46A6-4A88-2346-A7C1-8913483CEB5F}" type="datetimeFigureOut">
              <a:rPr lang="en-US" smtClean="0"/>
              <a:t>5/22/2018</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F2F7D20A-44BE-2A47-B7E5-9FC32AEC34E7}" type="slidenum">
              <a:rPr lang="en-US" smtClean="0"/>
              <a:t>‹#›</a:t>
            </a:fld>
            <a:endParaRPr lang="en-US"/>
          </a:p>
        </p:txBody>
      </p:sp>
    </p:spTree>
    <p:extLst>
      <p:ext uri="{BB962C8B-B14F-4D97-AF65-F5344CB8AC3E}">
        <p14:creationId xmlns:p14="http://schemas.microsoft.com/office/powerpoint/2010/main" val="298348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D46A6-4A88-2346-A7C1-8913483CEB5F}"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04715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340695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14195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5/22/2018</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3929519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13830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44881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66112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4CDD60-5ABD-C245-AE4A-5839784B7BB6}"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606689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5/22/2018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746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5/22/2018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62883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3256828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5/22/2018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04384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322504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953916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968410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539063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5/22/2018</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983481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6740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35414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818129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4CDD60-5ABD-C245-AE4A-5839784B7BB6}"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34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771977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5/22/2018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824549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5/22/2018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440646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5/22/2018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17042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70690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136674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88495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535475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5/22/2018</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776071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3724" y="2130425"/>
            <a:ext cx="600447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3206236" y="3886200"/>
            <a:ext cx="44994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34298556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45174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D46A6-4A88-2346-A7C1-8913483CEB5F}"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63723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2231" y="4406900"/>
            <a:ext cx="605248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42231" y="2906713"/>
            <a:ext cx="605248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769710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5584"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9279"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4CDD60-5ABD-C245-AE4A-5839784B7BB6}"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961232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0"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69279"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69279"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5/22/2018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117758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5/22/2018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270179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5/22/2018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721407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9178" y="761610"/>
            <a:ext cx="2454381" cy="119051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38489" y="761610"/>
            <a:ext cx="384831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4405" y="2031610"/>
            <a:ext cx="2439155"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886254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492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774927"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7492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697102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568009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7998" y="1119481"/>
            <a:ext cx="1828801"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1119481"/>
            <a:ext cx="41910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2197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BD46A6-4A88-2346-A7C1-8913483CEB5F}"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03479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D46A6-4A88-2346-A7C1-8913483CEB5F}" type="datetimeFigureOut">
              <a:rPr lang="en-US" smtClean="0"/>
              <a:t>5/22/2018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45209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D46A6-4A88-2346-A7C1-8913483CEB5F}" type="datetimeFigureOut">
              <a:rPr lang="en-US" smtClean="0"/>
              <a:t>5/22/2018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13270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D46A6-4A88-2346-A7C1-8913483CEB5F}" type="datetimeFigureOut">
              <a:rPr lang="en-US" smtClean="0"/>
              <a:t>5/22/2018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21088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D46A6-4A88-2346-A7C1-8913483CEB5F}"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110555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D46A6-4A88-2346-A7C1-8913483CEB5F}" type="datetimeFigureOut">
              <a:rPr lang="en-US" smtClean="0"/>
              <a:t>5/22/2018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7D20A-44BE-2A47-B7E5-9FC32AEC34E7}" type="slidenum">
              <a:rPr lang="en-US" smtClean="0"/>
              <a:t>‹#›</a:t>
            </a:fld>
            <a:endParaRPr lang="en-US"/>
          </a:p>
        </p:txBody>
      </p:sp>
    </p:spTree>
    <p:extLst>
      <p:ext uri="{BB962C8B-B14F-4D97-AF65-F5344CB8AC3E}">
        <p14:creationId xmlns:p14="http://schemas.microsoft.com/office/powerpoint/2010/main" val="2738929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5/22/2018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17737683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5/22/2018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6275130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5584" y="402964"/>
            <a:ext cx="6411215"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75584" y="1699363"/>
            <a:ext cx="6411215" cy="43174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0" y="6356350"/>
            <a:ext cx="1828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5/22/2018</a:t>
            </a:fld>
            <a:endParaRPr lang="en-US"/>
          </a:p>
        </p:txBody>
      </p:sp>
      <p:sp>
        <p:nvSpPr>
          <p:cNvPr id="5" name="Footer Placeholder 4"/>
          <p:cNvSpPr>
            <a:spLocks noGrp="1"/>
          </p:cNvSpPr>
          <p:nvPr>
            <p:ph type="ftr" sz="quarter" idx="3"/>
          </p:nvPr>
        </p:nvSpPr>
        <p:spPr>
          <a:xfrm>
            <a:off x="4572000" y="6356350"/>
            <a:ext cx="1828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57999" y="6356350"/>
            <a:ext cx="182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8972088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mailto:accountingelp@ttuhsc.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mailto:grantsaccountingelp@ttuhsc.edu"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mailto:Accountspayableelp@ttuhsc.edu"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baelp-asset.accounting@ttuhsc.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purchasingelp@ttuhsc.edu"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elpaso.ttuhsc.edu/hr/workforce-employment-and-development.aspx"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accountspayableelp@ttuhsc.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accountspayableelp@ttuhsc.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fiscal.ttuhsc.edu/busserv/travel/collateral/Corporate%20Travel%20Card%20Application%20Procedures%20-%20El%20Paso.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TravelElp@ttuhsc.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purchasingelp@ttuhsc.ed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bselp@ttuhsc.edu" TargetMode="External"/><Relationship Id="rId2" Type="http://schemas.openxmlformats.org/officeDocument/2006/relationships/hyperlink" Target="mailto:cashreceiptselp@ttuhsc.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669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question mark for powerpoint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861" y="2057399"/>
            <a:ext cx="3787775" cy="37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64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215" y="2865437"/>
            <a:ext cx="8294915" cy="1470025"/>
          </a:xfrm>
        </p:spPr>
        <p:txBody>
          <a:bodyPr>
            <a:normAutofit fontScale="90000"/>
          </a:bodyPr>
          <a:lstStyle/>
          <a:p>
            <a:r>
              <a:rPr lang="en-US" sz="5300" dirty="0" smtClean="0"/>
              <a:t>Accounting Services</a:t>
            </a:r>
            <a:br>
              <a:rPr lang="en-US" sz="5300" dirty="0" smtClean="0"/>
            </a:br>
            <a:r>
              <a:rPr lang="en-US" sz="5300" dirty="0"/>
              <a:t>Quarterly Update</a:t>
            </a:r>
            <a:r>
              <a:rPr lang="en-US" sz="6000" dirty="0"/>
              <a:t/>
            </a:r>
            <a:br>
              <a:rPr lang="en-US" sz="6000" dirty="0"/>
            </a:br>
            <a:endParaRPr lang="en-US" sz="6000" b="1" dirty="0"/>
          </a:p>
        </p:txBody>
      </p:sp>
    </p:spTree>
    <p:extLst>
      <p:ext uri="{BB962C8B-B14F-4D97-AF65-F5344CB8AC3E}">
        <p14:creationId xmlns:p14="http://schemas.microsoft.com/office/powerpoint/2010/main" val="2813873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838"/>
            <a:ext cx="8229600" cy="1143000"/>
          </a:xfrm>
        </p:spPr>
        <p:txBody>
          <a:bodyPr>
            <a:noAutofit/>
          </a:bodyPr>
          <a:lstStyle/>
          <a:p>
            <a:pPr algn="l"/>
            <a:r>
              <a:rPr lang="en-US" sz="3600" b="1" dirty="0" smtClean="0"/>
              <a:t/>
            </a:r>
            <a:br>
              <a:rPr lang="en-US" sz="3600" b="1" dirty="0" smtClean="0"/>
            </a:br>
            <a:r>
              <a:rPr lang="en-US" sz="3200" b="1" dirty="0" smtClean="0"/>
              <a:t>Unidentified </a:t>
            </a:r>
            <a:r>
              <a:rPr lang="en-US" sz="3200" b="1" dirty="0"/>
              <a:t>Receipts and Holding Account Maintenance</a:t>
            </a:r>
          </a:p>
        </p:txBody>
      </p:sp>
      <p:sp>
        <p:nvSpPr>
          <p:cNvPr id="3" name="Content Placeholder 2"/>
          <p:cNvSpPr>
            <a:spLocks noGrp="1"/>
          </p:cNvSpPr>
          <p:nvPr>
            <p:ph idx="1"/>
          </p:nvPr>
        </p:nvSpPr>
        <p:spPr>
          <a:xfrm>
            <a:off x="457200" y="2694214"/>
            <a:ext cx="8229600" cy="3693206"/>
          </a:xfrm>
        </p:spPr>
        <p:txBody>
          <a:bodyPr>
            <a:normAutofit fontScale="92500" lnSpcReduction="10000"/>
          </a:bodyPr>
          <a:lstStyle/>
          <a:p>
            <a:pPr marL="0" indent="0">
              <a:buNone/>
            </a:pPr>
            <a:r>
              <a:rPr lang="en-US" b="1" dirty="0"/>
              <a:t>Operating Policy and Procedure 50.35- </a:t>
            </a:r>
          </a:p>
          <a:p>
            <a:r>
              <a:rPr lang="en-US" sz="2900" dirty="0" smtClean="0"/>
              <a:t>Unidentified </a:t>
            </a:r>
            <a:r>
              <a:rPr lang="en-US" sz="2900" dirty="0"/>
              <a:t>receipts are defined as cash, checks, or EFTs (Electronic Funds Transfers) that are either not clearly identifiable to an established fund or that are awaiting the establishment of a new fund. In compliance with HSCEP OP 50.08, Deposit Procedures, all receipts must be deposited within three (3) business days, without exception, and receipts totaling $100 or more must be deposited by the following business day. </a:t>
            </a:r>
          </a:p>
          <a:p>
            <a:pPr marL="0" indent="0">
              <a:buNone/>
            </a:pPr>
            <a:endParaRPr lang="en-US" dirty="0" smtClean="0"/>
          </a:p>
        </p:txBody>
      </p:sp>
    </p:spTree>
    <p:extLst>
      <p:ext uri="{BB962C8B-B14F-4D97-AF65-F5344CB8AC3E}">
        <p14:creationId xmlns:p14="http://schemas.microsoft.com/office/powerpoint/2010/main" val="119617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1374"/>
            <a:ext cx="8229600" cy="990600"/>
          </a:xfrm>
        </p:spPr>
        <p:txBody>
          <a:bodyPr>
            <a:noAutofit/>
          </a:bodyPr>
          <a:lstStyle/>
          <a:p>
            <a:pPr algn="l"/>
            <a:r>
              <a:rPr lang="en-US" sz="3200" b="1" dirty="0"/>
              <a:t>Unidentified Receipts and Holding Account Maintenance</a:t>
            </a:r>
          </a:p>
        </p:txBody>
      </p:sp>
      <p:sp>
        <p:nvSpPr>
          <p:cNvPr id="3" name="Rectangle 2"/>
          <p:cNvSpPr/>
          <p:nvPr/>
        </p:nvSpPr>
        <p:spPr>
          <a:xfrm>
            <a:off x="457200" y="2413337"/>
            <a:ext cx="8229600" cy="3108543"/>
          </a:xfrm>
          <a:prstGeom prst="rect">
            <a:avLst/>
          </a:prstGeom>
        </p:spPr>
        <p:txBody>
          <a:bodyPr wrap="square">
            <a:spAutoFit/>
          </a:bodyPr>
          <a:lstStyle/>
          <a:p>
            <a:r>
              <a:rPr lang="en-US" sz="2800" dirty="0"/>
              <a:t>If you receive </a:t>
            </a:r>
            <a:r>
              <a:rPr lang="en-US" sz="2800" dirty="0" smtClean="0"/>
              <a:t>a cash/check </a:t>
            </a:r>
            <a:r>
              <a:rPr lang="en-US" sz="2800" dirty="0"/>
              <a:t>and the appropriate FOAP cannot be identified within the required time period, the depositor should deposit the unidentified receipt into the holding account listed below (using the online </a:t>
            </a:r>
            <a:r>
              <a:rPr lang="en-US" sz="2800" dirty="0" smtClean="0"/>
              <a:t>cash receipts system). </a:t>
            </a:r>
            <a:endParaRPr lang="en-US" sz="2800" dirty="0"/>
          </a:p>
          <a:p>
            <a:r>
              <a:rPr lang="en-US" sz="2800" dirty="0"/>
              <a:t>Please refer to HSCEP OP 50.26, Completion of </a:t>
            </a:r>
            <a:r>
              <a:rPr lang="en-US" sz="2800"/>
              <a:t>Cash </a:t>
            </a:r>
            <a:r>
              <a:rPr lang="en-US" sz="2800" smtClean="0"/>
              <a:t>Receipts </a:t>
            </a:r>
            <a:r>
              <a:rPr lang="en-US" sz="2800" dirty="0"/>
              <a:t>for further guidance. </a:t>
            </a:r>
          </a:p>
        </p:txBody>
      </p:sp>
    </p:spTree>
    <p:extLst>
      <p:ext uri="{BB962C8B-B14F-4D97-AF65-F5344CB8AC3E}">
        <p14:creationId xmlns:p14="http://schemas.microsoft.com/office/powerpoint/2010/main" val="532542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Unidentified Receipts and Holding Account Maintenance</a:t>
            </a:r>
          </a:p>
        </p:txBody>
      </p:sp>
      <p:pic>
        <p:nvPicPr>
          <p:cNvPr id="30" name="Content Placeholder 3"/>
          <p:cNvPicPr>
            <a:picLocks noGrp="1" noChangeAspect="1"/>
          </p:cNvPicPr>
          <p:nvPr>
            <p:ph idx="1"/>
          </p:nvPr>
        </p:nvPicPr>
        <p:blipFill>
          <a:blip r:embed="rId3"/>
          <a:stretch>
            <a:fillRect/>
          </a:stretch>
        </p:blipFill>
        <p:spPr>
          <a:xfrm>
            <a:off x="2081524" y="2377478"/>
            <a:ext cx="4980952" cy="1238095"/>
          </a:xfrm>
          <a:prstGeom prst="rect">
            <a:avLst/>
          </a:prstGeom>
        </p:spPr>
      </p:pic>
      <p:sp>
        <p:nvSpPr>
          <p:cNvPr id="4" name="Rectangle 3"/>
          <p:cNvSpPr/>
          <p:nvPr/>
        </p:nvSpPr>
        <p:spPr>
          <a:xfrm>
            <a:off x="800100" y="3890665"/>
            <a:ext cx="7494814" cy="2031325"/>
          </a:xfrm>
          <a:prstGeom prst="rect">
            <a:avLst/>
          </a:prstGeom>
        </p:spPr>
        <p:txBody>
          <a:bodyPr wrap="square">
            <a:spAutoFit/>
          </a:bodyPr>
          <a:lstStyle/>
          <a:p>
            <a:pPr marL="457200" indent="-457200">
              <a:buFont typeface="Arial" panose="020B0604020202020204" pitchFamily="34" charset="0"/>
              <a:buChar char="•"/>
            </a:pPr>
            <a:r>
              <a:rPr lang="en-US" dirty="0">
                <a:latin typeface="Arial" panose="020B0604020202020204" pitchFamily="34" charset="0"/>
              </a:rPr>
              <a:t>If distribution of the receipt is not made within six months of the original deposit date, Accounting Services will transfer the unidentified receipt to an institutional fund for use in scholarship support. </a:t>
            </a:r>
          </a:p>
          <a:p>
            <a:pPr marL="457200" indent="-457200">
              <a:buFont typeface="Arial" panose="020B0604020202020204" pitchFamily="34" charset="0"/>
              <a:buChar char="•"/>
            </a:pPr>
            <a:r>
              <a:rPr lang="en-US" dirty="0">
                <a:latin typeface="Arial" panose="020B0604020202020204" pitchFamily="34" charset="0"/>
              </a:rPr>
              <a:t>If you recognize a deposit that belongs to </a:t>
            </a:r>
            <a:r>
              <a:rPr lang="en-US" dirty="0" smtClean="0">
                <a:latin typeface="Arial" panose="020B0604020202020204" pitchFamily="34" charset="0"/>
              </a:rPr>
              <a:t>your </a:t>
            </a:r>
            <a:r>
              <a:rPr lang="en-US" dirty="0">
                <a:latin typeface="Arial" panose="020B0604020202020204" pitchFamily="34" charset="0"/>
              </a:rPr>
              <a:t>department, please contact Accounting Services </a:t>
            </a:r>
            <a:r>
              <a:rPr lang="en-US" dirty="0" smtClean="0">
                <a:latin typeface="Arial" panose="020B0604020202020204" pitchFamily="34" charset="0"/>
              </a:rPr>
              <a:t>at </a:t>
            </a:r>
            <a:r>
              <a:rPr lang="en-US" dirty="0" smtClean="0">
                <a:latin typeface="Arial" panose="020B0604020202020204" pitchFamily="34" charset="0"/>
                <a:hlinkClick r:id="rId4"/>
              </a:rPr>
              <a:t>accountingelp@ttuhsc.edu</a:t>
            </a:r>
            <a:r>
              <a:rPr lang="en-US" dirty="0" smtClean="0">
                <a:latin typeface="Arial" panose="020B0604020202020204" pitchFamily="34" charset="0"/>
              </a:rPr>
              <a:t> </a:t>
            </a:r>
            <a:r>
              <a:rPr lang="en-US" dirty="0">
                <a:latin typeface="Arial" panose="020B0604020202020204" pitchFamily="34" charset="0"/>
              </a:rPr>
              <a:t>and we will assist you </a:t>
            </a:r>
            <a:r>
              <a:rPr lang="en-US" dirty="0" smtClean="0">
                <a:latin typeface="Arial" panose="020B0604020202020204" pitchFamily="34" charset="0"/>
              </a:rPr>
              <a:t>with </a:t>
            </a:r>
            <a:r>
              <a:rPr lang="en-US" dirty="0">
                <a:latin typeface="Arial" panose="020B0604020202020204" pitchFamily="34" charset="0"/>
              </a:rPr>
              <a:t>transferring the funds. </a:t>
            </a:r>
            <a:endParaRPr lang="en-US" dirty="0"/>
          </a:p>
        </p:txBody>
      </p:sp>
    </p:spTree>
    <p:extLst>
      <p:ext uri="{BB962C8B-B14F-4D97-AF65-F5344CB8AC3E}">
        <p14:creationId xmlns:p14="http://schemas.microsoft.com/office/powerpoint/2010/main" val="215391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t>Holding Account Report</a:t>
            </a:r>
          </a:p>
        </p:txBody>
      </p:sp>
      <p:pic>
        <p:nvPicPr>
          <p:cNvPr id="4" name="Content Placeholder 3"/>
          <p:cNvPicPr>
            <a:picLocks noGrp="1" noChangeAspect="1"/>
          </p:cNvPicPr>
          <p:nvPr>
            <p:ph idx="1"/>
          </p:nvPr>
        </p:nvPicPr>
        <p:blipFill>
          <a:blip r:embed="rId2"/>
          <a:stretch>
            <a:fillRect/>
          </a:stretch>
        </p:blipFill>
        <p:spPr>
          <a:xfrm>
            <a:off x="457200" y="2264305"/>
            <a:ext cx="3895238" cy="3123809"/>
          </a:xfrm>
          <a:prstGeom prst="rect">
            <a:avLst/>
          </a:prstGeom>
        </p:spPr>
      </p:pic>
      <p:pic>
        <p:nvPicPr>
          <p:cNvPr id="5" name="Picture 4"/>
          <p:cNvPicPr>
            <a:picLocks noChangeAspect="1"/>
          </p:cNvPicPr>
          <p:nvPr/>
        </p:nvPicPr>
        <p:blipFill>
          <a:blip r:embed="rId3"/>
          <a:stretch>
            <a:fillRect/>
          </a:stretch>
        </p:blipFill>
        <p:spPr>
          <a:xfrm>
            <a:off x="4348191" y="2672519"/>
            <a:ext cx="4342857" cy="3390476"/>
          </a:xfrm>
          <a:prstGeom prst="rect">
            <a:avLst/>
          </a:prstGeom>
        </p:spPr>
      </p:pic>
    </p:spTree>
    <p:extLst>
      <p:ext uri="{BB962C8B-B14F-4D97-AF65-F5344CB8AC3E}">
        <p14:creationId xmlns:p14="http://schemas.microsoft.com/office/powerpoint/2010/main" val="501032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t>Holding Account Report</a:t>
            </a:r>
          </a:p>
        </p:txBody>
      </p:sp>
      <p:pic>
        <p:nvPicPr>
          <p:cNvPr id="13" name="Content Placeholder 3"/>
          <p:cNvPicPr>
            <a:picLocks noGrp="1" noChangeAspect="1"/>
          </p:cNvPicPr>
          <p:nvPr>
            <p:ph idx="1"/>
          </p:nvPr>
        </p:nvPicPr>
        <p:blipFill>
          <a:blip r:embed="rId3"/>
          <a:stretch>
            <a:fillRect/>
          </a:stretch>
        </p:blipFill>
        <p:spPr>
          <a:xfrm>
            <a:off x="751115" y="2106124"/>
            <a:ext cx="7494814" cy="4279516"/>
          </a:xfrm>
          <a:prstGeom prst="rect">
            <a:avLst/>
          </a:prstGeom>
        </p:spPr>
      </p:pic>
    </p:spTree>
    <p:extLst>
      <p:ext uri="{BB962C8B-B14F-4D97-AF65-F5344CB8AC3E}">
        <p14:creationId xmlns:p14="http://schemas.microsoft.com/office/powerpoint/2010/main" val="2319834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question mark for powerpoint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861" y="2057399"/>
            <a:ext cx="3787775" cy="37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594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914400"/>
          </a:xfrm>
        </p:spPr>
        <p:txBody>
          <a:bodyPr>
            <a:noAutofit/>
          </a:bodyPr>
          <a:lstStyle/>
          <a:p>
            <a:r>
              <a:rPr lang="en-US" sz="4800" dirty="0" smtClean="0"/>
              <a:t>Contracts and Grants</a:t>
            </a:r>
            <a:br>
              <a:rPr lang="en-US" sz="4800" dirty="0" smtClean="0"/>
            </a:br>
            <a:r>
              <a:rPr lang="en-US" sz="4800" dirty="0"/>
              <a:t>Quarterly Update</a:t>
            </a:r>
            <a:r>
              <a:rPr lang="en-US" sz="6000" dirty="0"/>
              <a:t/>
            </a:r>
            <a:br>
              <a:rPr lang="en-US" sz="6000" dirty="0"/>
            </a:br>
            <a:endParaRPr lang="en-US" sz="6000" b="1" dirty="0"/>
          </a:p>
        </p:txBody>
      </p:sp>
      <p:sp>
        <p:nvSpPr>
          <p:cNvPr id="3" name="Content Placeholder 2"/>
          <p:cNvSpPr>
            <a:spLocks noGrp="1"/>
          </p:cNvSpPr>
          <p:nvPr>
            <p:ph idx="1"/>
          </p:nvPr>
        </p:nvSpPr>
        <p:spPr>
          <a:xfrm>
            <a:off x="228600" y="1981200"/>
            <a:ext cx="8686800" cy="1676400"/>
          </a:xfrm>
        </p:spPr>
        <p:txBody>
          <a:bodyPr>
            <a:normAutofit/>
          </a:bodyPr>
          <a:lstStyle/>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41115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1995"/>
            <a:ext cx="8229600" cy="1143000"/>
          </a:xfrm>
        </p:spPr>
        <p:txBody>
          <a:bodyPr>
            <a:normAutofit fontScale="90000"/>
          </a:bodyPr>
          <a:lstStyle/>
          <a:p>
            <a:pPr algn="l"/>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a:t>Year-End Deadlines and Implications for Sponsored Programs</a:t>
            </a:r>
          </a:p>
        </p:txBody>
      </p:sp>
    </p:spTree>
    <p:extLst>
      <p:ext uri="{BB962C8B-B14F-4D97-AF65-F5344CB8AC3E}">
        <p14:creationId xmlns:p14="http://schemas.microsoft.com/office/powerpoint/2010/main" val="2896523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243" y="3208110"/>
            <a:ext cx="8409214" cy="1470025"/>
          </a:xfrm>
        </p:spPr>
        <p:txBody>
          <a:bodyPr>
            <a:normAutofit fontScale="90000"/>
          </a:bodyPr>
          <a:lstStyle/>
          <a:p>
            <a:r>
              <a:rPr lang="en-US" sz="5300" dirty="0" smtClean="0"/>
              <a:t>Finance Systems Management </a:t>
            </a:r>
            <a:br>
              <a:rPr lang="en-US" sz="5300" dirty="0" smtClean="0"/>
            </a:br>
            <a:r>
              <a:rPr lang="en-US" sz="5300" dirty="0" smtClean="0"/>
              <a:t>Quarterly </a:t>
            </a:r>
            <a:r>
              <a:rPr lang="en-US" sz="5300" dirty="0"/>
              <a:t>Update</a:t>
            </a:r>
            <a:r>
              <a:rPr lang="en-US" dirty="0"/>
              <a:t/>
            </a:r>
            <a:br>
              <a:rPr lang="en-US" dirty="0"/>
            </a:br>
            <a:r>
              <a:rPr lang="en-US" b="1" dirty="0"/>
              <a:t/>
            </a:r>
            <a:br>
              <a:rPr lang="en-US" b="1" dirty="0"/>
            </a:br>
            <a:r>
              <a:rPr lang="en-US" dirty="0" smtClean="0"/>
              <a:t/>
            </a:r>
            <a:br>
              <a:rPr lang="en-US" dirty="0" smtClean="0"/>
            </a:br>
            <a:endParaRPr lang="en-US" dirty="0"/>
          </a:p>
        </p:txBody>
      </p:sp>
    </p:spTree>
    <p:extLst>
      <p:ext uri="{BB962C8B-B14F-4D97-AF65-F5344CB8AC3E}">
        <p14:creationId xmlns:p14="http://schemas.microsoft.com/office/powerpoint/2010/main" val="1796652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3207"/>
            <a:ext cx="8229600" cy="1143000"/>
          </a:xfrm>
        </p:spPr>
        <p:txBody>
          <a:bodyPr>
            <a:normAutofit/>
          </a:bodyPr>
          <a:lstStyle/>
          <a:p>
            <a:r>
              <a:rPr lang="en-US" sz="4000" b="1" dirty="0"/>
              <a:t>Year-End Deadlines</a:t>
            </a:r>
            <a:endParaRPr lang="en-US" sz="4000" dirty="0"/>
          </a:p>
        </p:txBody>
      </p:sp>
      <p:sp>
        <p:nvSpPr>
          <p:cNvPr id="3" name="Content Placeholder 2"/>
          <p:cNvSpPr>
            <a:spLocks noGrp="1"/>
          </p:cNvSpPr>
          <p:nvPr>
            <p:ph idx="1"/>
          </p:nvPr>
        </p:nvSpPr>
        <p:spPr>
          <a:xfrm>
            <a:off x="457200" y="1976208"/>
            <a:ext cx="8229600" cy="4149956"/>
          </a:xfrm>
        </p:spPr>
        <p:txBody>
          <a:bodyPr>
            <a:normAutofit fontScale="77500" lnSpcReduction="20000"/>
          </a:bodyPr>
          <a:lstStyle/>
          <a:p>
            <a:r>
              <a:rPr lang="en-US" sz="3900" dirty="0"/>
              <a:t>Labor </a:t>
            </a:r>
            <a:r>
              <a:rPr lang="en-US" sz="3900" dirty="0" smtClean="0"/>
              <a:t>redistributions </a:t>
            </a:r>
            <a:r>
              <a:rPr lang="en-US" sz="3900" dirty="0"/>
              <a:t>for FY18 pay periods (except SM 17 for </a:t>
            </a:r>
            <a:r>
              <a:rPr lang="en-US" sz="3900" dirty="0" smtClean="0"/>
              <a:t>August 16 through 31 </a:t>
            </a:r>
            <a:r>
              <a:rPr lang="en-US" sz="3900" dirty="0"/>
              <a:t>semi-monthly pay period):</a:t>
            </a:r>
          </a:p>
          <a:p>
            <a:pPr lvl="1"/>
            <a:r>
              <a:rPr lang="en-US" dirty="0"/>
              <a:t>Deadline: </a:t>
            </a:r>
            <a:r>
              <a:rPr lang="en-US" b="1" dirty="0" smtClean="0"/>
              <a:t>August 31 </a:t>
            </a:r>
            <a:r>
              <a:rPr lang="en-US" b="1" dirty="0"/>
              <a:t>(TBC)</a:t>
            </a:r>
          </a:p>
          <a:p>
            <a:pPr lvl="1"/>
            <a:r>
              <a:rPr lang="en-US" dirty="0"/>
              <a:t>Appropriate salary expenses not allocated to the correct grant fund by this deadline will be forfeited and will not be allowed to be moved onto the grant fund in FY19.</a:t>
            </a:r>
          </a:p>
          <a:p>
            <a:pPr lvl="1"/>
            <a:r>
              <a:rPr lang="en-US" dirty="0"/>
              <a:t>For new grants you receive between now and </a:t>
            </a:r>
            <a:r>
              <a:rPr lang="en-US" dirty="0" smtClean="0"/>
              <a:t>August 31, </a:t>
            </a:r>
            <a:r>
              <a:rPr lang="en-US" dirty="0"/>
              <a:t>you will need to be mindful of year-end deadlines in order to allocate FY18 expenses, including salaries, to the grant before it’s too late. Quick action to request new </a:t>
            </a:r>
            <a:r>
              <a:rPr lang="en-US" dirty="0" smtClean="0"/>
              <a:t>funds, </a:t>
            </a:r>
            <a:r>
              <a:rPr lang="en-US" dirty="0"/>
              <a:t>establish </a:t>
            </a:r>
            <a:r>
              <a:rPr lang="en-US" dirty="0" smtClean="0"/>
              <a:t>budgets, </a:t>
            </a:r>
            <a:r>
              <a:rPr lang="en-US" dirty="0"/>
              <a:t>and process labor redistributions will be key.</a:t>
            </a:r>
          </a:p>
          <a:p>
            <a:endParaRPr lang="en-US" dirty="0"/>
          </a:p>
        </p:txBody>
      </p:sp>
    </p:spTree>
    <p:extLst>
      <p:ext uri="{BB962C8B-B14F-4D97-AF65-F5344CB8AC3E}">
        <p14:creationId xmlns:p14="http://schemas.microsoft.com/office/powerpoint/2010/main" val="2353159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Year-End Deadlines</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a:t>FY18 Encumbrance Adjustments</a:t>
            </a:r>
          </a:p>
          <a:p>
            <a:pPr lvl="1"/>
            <a:r>
              <a:rPr lang="en-US" dirty="0"/>
              <a:t>Deadline: </a:t>
            </a:r>
            <a:r>
              <a:rPr lang="en-US" b="1" dirty="0"/>
              <a:t>August </a:t>
            </a:r>
            <a:r>
              <a:rPr lang="en-US" b="1" dirty="0" smtClean="0"/>
              <a:t>31 </a:t>
            </a:r>
            <a:r>
              <a:rPr lang="en-US" b="1" dirty="0"/>
              <a:t>(TBC)</a:t>
            </a:r>
            <a:endParaRPr lang="en-US" dirty="0"/>
          </a:p>
          <a:p>
            <a:pPr lvl="1"/>
            <a:r>
              <a:rPr lang="en-US" dirty="0"/>
              <a:t>The request to close or move an encumbrance must be submitted through the PO/Encumbrance Change Request System by the deadline.</a:t>
            </a:r>
          </a:p>
          <a:p>
            <a:pPr lvl="1"/>
            <a:r>
              <a:rPr lang="en-US" dirty="0"/>
              <a:t>Review open encumbrances on grant funds and release encumbrances that are no longer needed. An encumbrance should not remain open if there are no pending items/goods to be received from </a:t>
            </a:r>
            <a:r>
              <a:rPr lang="en-US" dirty="0" smtClean="0"/>
              <a:t>the vendor </a:t>
            </a:r>
            <a:r>
              <a:rPr lang="en-US" dirty="0"/>
              <a:t>and all invoices have been paid.</a:t>
            </a:r>
          </a:p>
          <a:p>
            <a:endParaRPr lang="en-US" dirty="0"/>
          </a:p>
        </p:txBody>
      </p:sp>
    </p:spTree>
    <p:extLst>
      <p:ext uri="{BB962C8B-B14F-4D97-AF65-F5344CB8AC3E}">
        <p14:creationId xmlns:p14="http://schemas.microsoft.com/office/powerpoint/2010/main" val="3238762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3378"/>
            <a:ext cx="8229600" cy="1143000"/>
          </a:xfrm>
        </p:spPr>
        <p:txBody>
          <a:bodyPr>
            <a:normAutofit/>
          </a:bodyPr>
          <a:lstStyle/>
          <a:p>
            <a:r>
              <a:rPr lang="en-US" sz="4000" b="1" dirty="0"/>
              <a:t>Year-End Deadlines</a:t>
            </a:r>
            <a:endParaRPr lang="en-US" sz="4000" dirty="0"/>
          </a:p>
        </p:txBody>
      </p:sp>
      <p:sp>
        <p:nvSpPr>
          <p:cNvPr id="3" name="Content Placeholder 2"/>
          <p:cNvSpPr>
            <a:spLocks noGrp="1"/>
          </p:cNvSpPr>
          <p:nvPr>
            <p:ph idx="1"/>
          </p:nvPr>
        </p:nvSpPr>
        <p:spPr>
          <a:xfrm>
            <a:off x="457200" y="1819577"/>
            <a:ext cx="8229600" cy="4819218"/>
          </a:xfrm>
        </p:spPr>
        <p:txBody>
          <a:bodyPr>
            <a:noAutofit/>
          </a:bodyPr>
          <a:lstStyle/>
          <a:p>
            <a:r>
              <a:rPr lang="en-US" sz="3000" dirty="0"/>
              <a:t>FY18 </a:t>
            </a:r>
            <a:r>
              <a:rPr lang="en-US" sz="3000" dirty="0" smtClean="0"/>
              <a:t>Cost Transfers</a:t>
            </a:r>
            <a:endParaRPr lang="en-US" sz="3000" dirty="0"/>
          </a:p>
          <a:p>
            <a:pPr lvl="1"/>
            <a:r>
              <a:rPr lang="en-US" sz="2000" dirty="0"/>
              <a:t>Deadline: </a:t>
            </a:r>
            <a:r>
              <a:rPr lang="en-US" sz="2000" b="1" dirty="0"/>
              <a:t>September </a:t>
            </a:r>
            <a:r>
              <a:rPr lang="en-US" sz="2000" b="1" dirty="0" smtClean="0"/>
              <a:t>6</a:t>
            </a:r>
            <a:r>
              <a:rPr lang="en-US" sz="2000" b="1" baseline="30000" dirty="0"/>
              <a:t> </a:t>
            </a:r>
            <a:r>
              <a:rPr lang="en-US" sz="2000" b="1" dirty="0" smtClean="0"/>
              <a:t>(TBC</a:t>
            </a:r>
            <a:r>
              <a:rPr lang="en-US" sz="2000" b="1" dirty="0"/>
              <a:t>)</a:t>
            </a:r>
          </a:p>
          <a:p>
            <a:pPr lvl="1"/>
            <a:r>
              <a:rPr lang="en-US" sz="2000" dirty="0" smtClean="0"/>
              <a:t>Department </a:t>
            </a:r>
            <a:r>
              <a:rPr lang="en-US" sz="2000" dirty="0"/>
              <a:t>approvers (fund managers) must approve by the deadline.</a:t>
            </a:r>
          </a:p>
          <a:p>
            <a:pPr lvl="1"/>
            <a:r>
              <a:rPr lang="en-US" sz="2000" dirty="0"/>
              <a:t>The deadline applies to both manual cost transfers and </a:t>
            </a:r>
            <a:r>
              <a:rPr lang="en-US" sz="2000" dirty="0" err="1"/>
              <a:t>FiTS</a:t>
            </a:r>
            <a:r>
              <a:rPr lang="en-US" sz="2000" dirty="0"/>
              <a:t> cost transfers.</a:t>
            </a:r>
          </a:p>
          <a:p>
            <a:pPr lvl="1"/>
            <a:r>
              <a:rPr lang="en-US" sz="2000" dirty="0"/>
              <a:t>FY18 expenses that are not correctly allocated to a grant </a:t>
            </a:r>
            <a:r>
              <a:rPr lang="en-US" sz="2000" dirty="0" smtClean="0"/>
              <a:t>cannot be </a:t>
            </a:r>
            <a:r>
              <a:rPr lang="en-US" sz="2000" dirty="0"/>
              <a:t>moved to the grant in FY19. Only cost transfers to move off unallowable expenses will be </a:t>
            </a:r>
            <a:r>
              <a:rPr lang="en-US" sz="2000" dirty="0" smtClean="0"/>
              <a:t>permitted </a:t>
            </a:r>
            <a:r>
              <a:rPr lang="en-US" sz="2000" dirty="0"/>
              <a:t>in future fiscal years.</a:t>
            </a:r>
          </a:p>
          <a:p>
            <a:r>
              <a:rPr lang="en-US" sz="3000" dirty="0"/>
              <a:t>FY18 Internal Purchase Funding Transfers (IPFTs)</a:t>
            </a:r>
          </a:p>
          <a:p>
            <a:pPr lvl="1"/>
            <a:r>
              <a:rPr lang="en-US" sz="2000" dirty="0"/>
              <a:t>Deadline: </a:t>
            </a:r>
            <a:r>
              <a:rPr lang="en-US" sz="2000" b="1" dirty="0"/>
              <a:t>September </a:t>
            </a:r>
            <a:r>
              <a:rPr lang="en-US" sz="2000" b="1" dirty="0" smtClean="0"/>
              <a:t>6 </a:t>
            </a:r>
            <a:r>
              <a:rPr lang="en-US" sz="2000" b="1" dirty="0"/>
              <a:t>(TBC)</a:t>
            </a:r>
          </a:p>
          <a:p>
            <a:pPr lvl="1"/>
            <a:r>
              <a:rPr lang="en-US" sz="2000" dirty="0" smtClean="0"/>
              <a:t>Department </a:t>
            </a:r>
            <a:r>
              <a:rPr lang="en-US" sz="2000" dirty="0"/>
              <a:t>approvers (fund managers) must approve by the deadline. </a:t>
            </a:r>
          </a:p>
          <a:p>
            <a:endParaRPr lang="en-US" sz="1900" dirty="0"/>
          </a:p>
        </p:txBody>
      </p:sp>
    </p:spTree>
    <p:extLst>
      <p:ext uri="{BB962C8B-B14F-4D97-AF65-F5344CB8AC3E}">
        <p14:creationId xmlns:p14="http://schemas.microsoft.com/office/powerpoint/2010/main" val="2317716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519"/>
            <a:ext cx="8229600" cy="1143000"/>
          </a:xfrm>
        </p:spPr>
        <p:txBody>
          <a:bodyPr>
            <a:normAutofit fontScale="90000"/>
          </a:bodyPr>
          <a:lstStyle/>
          <a:p>
            <a:r>
              <a:rPr lang="en-US" sz="2800" b="1" u="sng" dirty="0"/>
              <a:t/>
            </a:r>
            <a:br>
              <a:rPr lang="en-US" sz="2800" b="1" u="sng" dirty="0"/>
            </a:br>
            <a:r>
              <a:rPr lang="en-US" b="1" dirty="0"/>
              <a:t>Year-End Deadlines</a:t>
            </a:r>
            <a:r>
              <a:rPr lang="en-US" b="1" u="sng" dirty="0"/>
              <a:t/>
            </a:r>
            <a:br>
              <a:rPr lang="en-US" b="1" u="sng" dirty="0"/>
            </a:br>
            <a:endParaRPr lang="en-US" dirty="0"/>
          </a:p>
        </p:txBody>
      </p:sp>
      <p:sp>
        <p:nvSpPr>
          <p:cNvPr id="3" name="Content Placeholder 2"/>
          <p:cNvSpPr>
            <a:spLocks noGrp="1"/>
          </p:cNvSpPr>
          <p:nvPr>
            <p:ph idx="1"/>
          </p:nvPr>
        </p:nvSpPr>
        <p:spPr>
          <a:xfrm>
            <a:off x="457200" y="1939332"/>
            <a:ext cx="8229600" cy="4632290"/>
          </a:xfrm>
        </p:spPr>
        <p:txBody>
          <a:bodyPr>
            <a:normAutofit fontScale="70000" lnSpcReduction="20000"/>
          </a:bodyPr>
          <a:lstStyle/>
          <a:p>
            <a:r>
              <a:rPr lang="en-US" sz="3600" dirty="0"/>
              <a:t>FY18 Contract Accounts Receivable (AR)</a:t>
            </a:r>
          </a:p>
          <a:p>
            <a:pPr lvl="1"/>
            <a:r>
              <a:rPr lang="en-US" dirty="0"/>
              <a:t>Deadline: </a:t>
            </a:r>
            <a:r>
              <a:rPr lang="en-US" b="1" dirty="0"/>
              <a:t>September </a:t>
            </a:r>
            <a:r>
              <a:rPr lang="en-US" b="1" dirty="0" smtClean="0"/>
              <a:t>6 </a:t>
            </a:r>
            <a:r>
              <a:rPr lang="en-US" b="1" dirty="0"/>
              <a:t>(TBC)</a:t>
            </a:r>
          </a:p>
          <a:p>
            <a:pPr lvl="1"/>
            <a:r>
              <a:rPr lang="en-US" dirty="0"/>
              <a:t>Your August invoice should be accrued through the Contract AR System if </a:t>
            </a:r>
            <a:r>
              <a:rPr lang="en-US" dirty="0" smtClean="0"/>
              <a:t>the actual </a:t>
            </a:r>
            <a:r>
              <a:rPr lang="en-US" dirty="0"/>
              <a:t>invoice will not be created until after this deadline.</a:t>
            </a:r>
          </a:p>
          <a:p>
            <a:pPr lvl="1"/>
            <a:r>
              <a:rPr lang="en-US" dirty="0"/>
              <a:t>For other revenue earned in FY18 for which there is no contract and the billings are not entered into the Contract AR System, email </a:t>
            </a:r>
            <a:r>
              <a:rPr lang="en-US" dirty="0">
                <a:hlinkClick r:id="rId2"/>
              </a:rPr>
              <a:t>grantsaccountingelp@ttuhsc.edu</a:t>
            </a:r>
            <a:r>
              <a:rPr lang="en-US" dirty="0"/>
              <a:t> by this deadline to work on accruing the earned revenue in FY18.</a:t>
            </a:r>
          </a:p>
          <a:p>
            <a:pPr lvl="1"/>
            <a:r>
              <a:rPr lang="en-US" dirty="0"/>
              <a:t>Clinical trial invoices submitted by the department to the sponsor and not paid by </a:t>
            </a:r>
            <a:r>
              <a:rPr lang="en-US" dirty="0" smtClean="0"/>
              <a:t>August 31 </a:t>
            </a:r>
            <a:r>
              <a:rPr lang="en-US" dirty="0"/>
              <a:t>should be accrued since revenue was earned in FY18. Email </a:t>
            </a:r>
            <a:r>
              <a:rPr lang="en-US" dirty="0">
                <a:hlinkClick r:id="rId2"/>
              </a:rPr>
              <a:t>grantsaccountingelp@ttuhsc.edu</a:t>
            </a:r>
            <a:r>
              <a:rPr lang="en-US" dirty="0"/>
              <a:t> to have a revenue accrual entry processed.</a:t>
            </a:r>
          </a:p>
          <a:p>
            <a:r>
              <a:rPr lang="en-US" sz="3600" dirty="0"/>
              <a:t>Labor Redistributions for SM 17 (August 16-31):</a:t>
            </a:r>
          </a:p>
          <a:p>
            <a:pPr lvl="1"/>
            <a:r>
              <a:rPr lang="en-US" dirty="0"/>
              <a:t>Contact the Budget Office by </a:t>
            </a:r>
            <a:r>
              <a:rPr lang="en-US" b="1" dirty="0"/>
              <a:t>September </a:t>
            </a:r>
            <a:r>
              <a:rPr lang="en-US" b="1" dirty="0" smtClean="0"/>
              <a:t>7 </a:t>
            </a:r>
            <a:r>
              <a:rPr lang="en-US" b="1" dirty="0"/>
              <a:t>(TBC)</a:t>
            </a:r>
          </a:p>
          <a:p>
            <a:endParaRPr lang="en-US" dirty="0"/>
          </a:p>
        </p:txBody>
      </p:sp>
    </p:spTree>
    <p:extLst>
      <p:ext uri="{BB962C8B-B14F-4D97-AF65-F5344CB8AC3E}">
        <p14:creationId xmlns:p14="http://schemas.microsoft.com/office/powerpoint/2010/main" val="3830696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Year-End Deadlines</a:t>
            </a:r>
          </a:p>
        </p:txBody>
      </p:sp>
      <p:sp>
        <p:nvSpPr>
          <p:cNvPr id="3" name="Content Placeholder 2"/>
          <p:cNvSpPr>
            <a:spLocks noGrp="1"/>
          </p:cNvSpPr>
          <p:nvPr>
            <p:ph idx="1"/>
          </p:nvPr>
        </p:nvSpPr>
        <p:spPr/>
        <p:txBody>
          <a:bodyPr/>
          <a:lstStyle/>
          <a:p>
            <a:r>
              <a:rPr lang="en-US" sz="3000" dirty="0"/>
              <a:t>FY18 Invoices from Vendors</a:t>
            </a:r>
          </a:p>
          <a:p>
            <a:pPr lvl="1"/>
            <a:r>
              <a:rPr lang="en-US" sz="2500" dirty="0"/>
              <a:t>Deadline: </a:t>
            </a:r>
            <a:r>
              <a:rPr lang="en-US" sz="2500" b="1" dirty="0"/>
              <a:t>September </a:t>
            </a:r>
            <a:r>
              <a:rPr lang="en-US" sz="2500" b="1" dirty="0" smtClean="0"/>
              <a:t>9 </a:t>
            </a:r>
            <a:r>
              <a:rPr lang="en-US" sz="2500" b="1" dirty="0"/>
              <a:t>(TBC)</a:t>
            </a:r>
          </a:p>
          <a:p>
            <a:pPr lvl="1"/>
            <a:r>
              <a:rPr lang="en-US" sz="2500" dirty="0"/>
              <a:t>Follow up with vendor if invoices for goods/services received in FY18 have not been provided.</a:t>
            </a:r>
          </a:p>
          <a:p>
            <a:endParaRPr lang="en-US" dirty="0"/>
          </a:p>
        </p:txBody>
      </p:sp>
    </p:spTree>
    <p:extLst>
      <p:ext uri="{BB962C8B-B14F-4D97-AF65-F5344CB8AC3E}">
        <p14:creationId xmlns:p14="http://schemas.microsoft.com/office/powerpoint/2010/main" val="3734784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question mark for powerpoint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861" y="2057399"/>
            <a:ext cx="3787775" cy="37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04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4542" y="1917474"/>
            <a:ext cx="8474111" cy="4339650"/>
          </a:xfrm>
          <a:prstGeom prst="rect">
            <a:avLst/>
          </a:prstGeom>
          <a:noFill/>
        </p:spPr>
        <p:txBody>
          <a:bodyPr wrap="square" rtlCol="0">
            <a:spAutoFit/>
          </a:bodyPr>
          <a:lstStyle/>
          <a:p>
            <a:pPr algn="ctr"/>
            <a:endParaRPr lang="en-US" sz="6000" b="1" dirty="0" smtClean="0"/>
          </a:p>
          <a:p>
            <a:pPr algn="ctr"/>
            <a:r>
              <a:rPr lang="en-US" sz="4800" dirty="0" smtClean="0"/>
              <a:t>Procurement Services</a:t>
            </a:r>
          </a:p>
          <a:p>
            <a:pPr algn="ctr"/>
            <a:r>
              <a:rPr lang="en-US" sz="4800" dirty="0"/>
              <a:t>Quarterly Update</a:t>
            </a:r>
          </a:p>
          <a:p>
            <a:pPr algn="ctr"/>
            <a:r>
              <a:rPr lang="en-US" sz="6000" b="1" dirty="0" smtClean="0"/>
              <a:t> </a:t>
            </a:r>
          </a:p>
          <a:p>
            <a:pPr algn="ctr"/>
            <a:endParaRPr lang="en-US" sz="6000" dirty="0"/>
          </a:p>
        </p:txBody>
      </p:sp>
    </p:spTree>
    <p:extLst>
      <p:ext uri="{BB962C8B-B14F-4D97-AF65-F5344CB8AC3E}">
        <p14:creationId xmlns:p14="http://schemas.microsoft.com/office/powerpoint/2010/main" val="4256370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Agenda</a:t>
            </a:r>
            <a:endParaRPr lang="en-US" sz="4000" dirty="0"/>
          </a:p>
        </p:txBody>
      </p:sp>
      <p:sp>
        <p:nvSpPr>
          <p:cNvPr id="5" name="Content Placeholder 4"/>
          <p:cNvSpPr>
            <a:spLocks noGrp="1"/>
          </p:cNvSpPr>
          <p:nvPr>
            <p:ph idx="1"/>
          </p:nvPr>
        </p:nvSpPr>
        <p:spPr/>
        <p:txBody>
          <a:bodyPr>
            <a:normAutofit/>
          </a:bodyPr>
          <a:lstStyle/>
          <a:p>
            <a:r>
              <a:rPr lang="en-US" dirty="0" smtClean="0"/>
              <a:t>Non-Compliant Purchase Orders</a:t>
            </a:r>
          </a:p>
          <a:p>
            <a:r>
              <a:rPr lang="en-US" dirty="0" smtClean="0"/>
              <a:t>Honorarium/Stipend</a:t>
            </a:r>
          </a:p>
          <a:p>
            <a:r>
              <a:rPr lang="en-US" dirty="0" smtClean="0"/>
              <a:t>SciQuest Emails</a:t>
            </a:r>
          </a:p>
          <a:p>
            <a:r>
              <a:rPr lang="en-US" dirty="0" smtClean="0"/>
              <a:t>Update your MSC</a:t>
            </a:r>
          </a:p>
          <a:p>
            <a:r>
              <a:rPr lang="en-US" dirty="0" smtClean="0"/>
              <a:t>Year End</a:t>
            </a:r>
            <a:endParaRPr lang="en-US" dirty="0"/>
          </a:p>
        </p:txBody>
      </p:sp>
    </p:spTree>
    <p:extLst>
      <p:ext uri="{BB962C8B-B14F-4D97-AF65-F5344CB8AC3E}">
        <p14:creationId xmlns:p14="http://schemas.microsoft.com/office/powerpoint/2010/main" val="3533062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0736"/>
            <a:ext cx="8229600" cy="1143000"/>
          </a:xfrm>
        </p:spPr>
        <p:txBody>
          <a:bodyPr>
            <a:normAutofit/>
          </a:bodyPr>
          <a:lstStyle/>
          <a:p>
            <a:r>
              <a:rPr lang="en-US" sz="4000" dirty="0" smtClean="0"/>
              <a:t>Non-Compliant PO’s</a:t>
            </a:r>
            <a:endParaRPr lang="en-US" sz="4000" dirty="0"/>
          </a:p>
        </p:txBody>
      </p:sp>
      <p:sp>
        <p:nvSpPr>
          <p:cNvPr id="3" name="Content Placeholder 2"/>
          <p:cNvSpPr>
            <a:spLocks noGrp="1"/>
          </p:cNvSpPr>
          <p:nvPr>
            <p:ph idx="1"/>
          </p:nvPr>
        </p:nvSpPr>
        <p:spPr>
          <a:xfrm>
            <a:off x="457200" y="2013735"/>
            <a:ext cx="8229600" cy="4438435"/>
          </a:xfrm>
        </p:spPr>
        <p:txBody>
          <a:bodyPr>
            <a:normAutofit fontScale="85000" lnSpcReduction="20000"/>
          </a:bodyPr>
          <a:lstStyle/>
          <a:p>
            <a:r>
              <a:rPr lang="en-US" sz="3500" dirty="0"/>
              <a:t>Non-Compliant </a:t>
            </a:r>
            <a:r>
              <a:rPr lang="en-US" sz="3500" dirty="0" smtClean="0"/>
              <a:t>Purchase Orders</a:t>
            </a:r>
            <a:endParaRPr lang="en-US" sz="3500" dirty="0"/>
          </a:p>
          <a:p>
            <a:pPr lvl="1"/>
            <a:r>
              <a:rPr lang="en-US" dirty="0" smtClean="0"/>
              <a:t>PO </a:t>
            </a:r>
            <a:r>
              <a:rPr lang="en-US" dirty="0"/>
              <a:t># is </a:t>
            </a:r>
            <a:r>
              <a:rPr lang="en-US" dirty="0" smtClean="0"/>
              <a:t>issued</a:t>
            </a:r>
            <a:endParaRPr lang="en-US" dirty="0"/>
          </a:p>
          <a:p>
            <a:pPr lvl="2"/>
            <a:r>
              <a:rPr lang="en-US" sz="2600" dirty="0" smtClean="0"/>
              <a:t>Create a receipt.</a:t>
            </a:r>
          </a:p>
          <a:p>
            <a:pPr lvl="2"/>
            <a:r>
              <a:rPr lang="en-US" sz="2600" dirty="0" smtClean="0"/>
              <a:t>Invoices </a:t>
            </a:r>
            <a:r>
              <a:rPr lang="en-US" sz="2600" dirty="0"/>
              <a:t>should be attached to the </a:t>
            </a:r>
            <a:r>
              <a:rPr lang="en-US" sz="2600" dirty="0" smtClean="0"/>
              <a:t>PO </a:t>
            </a:r>
            <a:r>
              <a:rPr lang="en-US" sz="2600" dirty="0"/>
              <a:t>in the </a:t>
            </a:r>
            <a:r>
              <a:rPr lang="en-US" sz="2600" dirty="0" smtClean="0"/>
              <a:t>“Comments” tab.</a:t>
            </a:r>
          </a:p>
          <a:p>
            <a:pPr lvl="2"/>
            <a:r>
              <a:rPr lang="en-US" sz="2600" dirty="0" smtClean="0"/>
              <a:t>Attach the Invoice to </a:t>
            </a:r>
            <a:r>
              <a:rPr lang="en-US" sz="2600" dirty="0" err="1" smtClean="0"/>
              <a:t>TechBuy</a:t>
            </a:r>
            <a:r>
              <a:rPr lang="en-US" sz="2600" dirty="0" smtClean="0"/>
              <a:t> comment and send to </a:t>
            </a:r>
            <a:r>
              <a:rPr lang="en-US" sz="2600" dirty="0" smtClean="0">
                <a:hlinkClick r:id="rId2"/>
              </a:rPr>
              <a:t>accountspayableelp@ttuhsc.edu</a:t>
            </a:r>
            <a:r>
              <a:rPr lang="en-US" sz="2600" dirty="0" smtClean="0"/>
              <a:t>. </a:t>
            </a:r>
          </a:p>
          <a:p>
            <a:pPr lvl="2"/>
            <a:r>
              <a:rPr lang="en-US" sz="2600" dirty="0" smtClean="0"/>
              <a:t>Name the file the invoice number:</a:t>
            </a:r>
          </a:p>
          <a:p>
            <a:pPr lvl="3"/>
            <a:r>
              <a:rPr lang="en-US" sz="2600" dirty="0" smtClean="0"/>
              <a:t>Example 123456789.pdf or H5X612.pdf</a:t>
            </a:r>
          </a:p>
          <a:p>
            <a:r>
              <a:rPr lang="en-US" sz="3500" dirty="0" smtClean="0"/>
              <a:t>Non-Compliant PO Report</a:t>
            </a:r>
          </a:p>
          <a:p>
            <a:pPr lvl="1"/>
            <a:r>
              <a:rPr lang="en-US" sz="2600" dirty="0" smtClean="0"/>
              <a:t>Fund managers will receive a monthly report of purchase orders issued under the fund.</a:t>
            </a:r>
          </a:p>
          <a:p>
            <a:pPr marL="914400" lvl="2" indent="0">
              <a:buNone/>
            </a:pPr>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365252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02806"/>
            <a:ext cx="8229600" cy="1143000"/>
          </a:xfrm>
        </p:spPr>
        <p:txBody>
          <a:bodyPr>
            <a:normAutofit/>
          </a:bodyPr>
          <a:lstStyle/>
          <a:p>
            <a:r>
              <a:rPr lang="en-US" sz="4000" dirty="0" smtClean="0"/>
              <a:t>Honorarium/Stipend</a:t>
            </a:r>
            <a:endParaRPr lang="en-US" sz="4000" dirty="0"/>
          </a:p>
        </p:txBody>
      </p:sp>
      <p:sp>
        <p:nvSpPr>
          <p:cNvPr id="5" name="Content Placeholder 4"/>
          <p:cNvSpPr>
            <a:spLocks noGrp="1"/>
          </p:cNvSpPr>
          <p:nvPr>
            <p:ph idx="1"/>
          </p:nvPr>
        </p:nvSpPr>
        <p:spPr>
          <a:xfrm>
            <a:off x="457200" y="2054832"/>
            <a:ext cx="8229600" cy="4500080"/>
          </a:xfrm>
        </p:spPr>
        <p:txBody>
          <a:bodyPr>
            <a:normAutofit fontScale="85000" lnSpcReduction="20000"/>
          </a:bodyPr>
          <a:lstStyle/>
          <a:p>
            <a:r>
              <a:rPr lang="en-US" dirty="0" smtClean="0"/>
              <a:t>“Honorarium” </a:t>
            </a:r>
            <a:r>
              <a:rPr lang="en-US" dirty="0"/>
              <a:t>and </a:t>
            </a:r>
            <a:r>
              <a:rPr lang="en-US" dirty="0" smtClean="0"/>
              <a:t>“stipends” </a:t>
            </a:r>
            <a:r>
              <a:rPr lang="en-US" dirty="0"/>
              <a:t>are words that should not be used on a </a:t>
            </a:r>
            <a:r>
              <a:rPr lang="en-US" dirty="0" err="1" smtClean="0"/>
              <a:t>TechBuy</a:t>
            </a:r>
            <a:r>
              <a:rPr lang="en-US" dirty="0" smtClean="0"/>
              <a:t> </a:t>
            </a:r>
            <a:r>
              <a:rPr lang="en-US" dirty="0"/>
              <a:t>purchase order.</a:t>
            </a:r>
          </a:p>
          <a:p>
            <a:pPr lvl="1"/>
            <a:r>
              <a:rPr lang="en-US" dirty="0"/>
              <a:t>As a s</a:t>
            </a:r>
            <a:r>
              <a:rPr lang="en-US" dirty="0" smtClean="0"/>
              <a:t>tate </a:t>
            </a:r>
            <a:r>
              <a:rPr lang="en-US" dirty="0"/>
              <a:t>of Texas </a:t>
            </a:r>
            <a:r>
              <a:rPr lang="en-US" dirty="0" smtClean="0"/>
              <a:t>agency, </a:t>
            </a:r>
            <a:r>
              <a:rPr lang="en-US" dirty="0"/>
              <a:t>there are restrictions and prohibitions to paying </a:t>
            </a:r>
            <a:r>
              <a:rPr lang="en-US" dirty="0" smtClean="0"/>
              <a:t>honorariums</a:t>
            </a:r>
            <a:r>
              <a:rPr lang="en-US" dirty="0"/>
              <a:t>. If an honorarium is an honorary gift or gratuitous payment instead of being compensation for services rendered, a </a:t>
            </a:r>
            <a:r>
              <a:rPr lang="en-US" dirty="0" smtClean="0"/>
              <a:t>state </a:t>
            </a:r>
            <a:r>
              <a:rPr lang="en-US" dirty="0"/>
              <a:t>agency may not constitutionally pay an honorarium. To eliminate </a:t>
            </a:r>
            <a:r>
              <a:rPr lang="en-US" dirty="0" smtClean="0"/>
              <a:t>errors, </a:t>
            </a:r>
            <a:r>
              <a:rPr lang="en-US" dirty="0"/>
              <a:t>we need to pay for the actual service being </a:t>
            </a:r>
            <a:r>
              <a:rPr lang="en-US" dirty="0" smtClean="0"/>
              <a:t>rendered</a:t>
            </a:r>
            <a:r>
              <a:rPr lang="en-US" dirty="0"/>
              <a:t>. </a:t>
            </a:r>
            <a:endParaRPr lang="en-US" dirty="0" smtClean="0"/>
          </a:p>
          <a:p>
            <a:pPr lvl="2"/>
            <a:r>
              <a:rPr lang="en-US" dirty="0" smtClean="0"/>
              <a:t>In </a:t>
            </a:r>
            <a:r>
              <a:rPr lang="en-US" dirty="0"/>
              <a:t>most cases, we are paying speaker </a:t>
            </a:r>
            <a:r>
              <a:rPr lang="en-US" dirty="0" smtClean="0"/>
              <a:t>fees, </a:t>
            </a:r>
            <a:r>
              <a:rPr lang="en-US" dirty="0"/>
              <a:t>so we should describe the payment as a speaker fee</a:t>
            </a:r>
            <a:r>
              <a:rPr lang="en-US" dirty="0" smtClean="0"/>
              <a:t>.</a:t>
            </a:r>
          </a:p>
          <a:p>
            <a:pPr lvl="1"/>
            <a:r>
              <a:rPr lang="en-US" dirty="0"/>
              <a:t>Stipends are not processed in </a:t>
            </a:r>
            <a:r>
              <a:rPr lang="en-US" dirty="0" err="1" smtClean="0"/>
              <a:t>TechBuy</a:t>
            </a:r>
            <a:r>
              <a:rPr lang="en-US" dirty="0" smtClean="0"/>
              <a:t> </a:t>
            </a:r>
            <a:r>
              <a:rPr lang="en-US" dirty="0"/>
              <a:t>on a PO. If a stipend is </a:t>
            </a:r>
            <a:r>
              <a:rPr lang="en-US" dirty="0" smtClean="0"/>
              <a:t>needed, </a:t>
            </a:r>
            <a:r>
              <a:rPr lang="en-US" dirty="0"/>
              <a:t>please contact </a:t>
            </a:r>
            <a:r>
              <a:rPr lang="en-US" dirty="0" smtClean="0"/>
              <a:t>Payroll.</a:t>
            </a:r>
            <a:endParaRPr lang="en-US" dirty="0"/>
          </a:p>
          <a:p>
            <a:pPr lvl="1"/>
            <a:endParaRPr lang="en-US" dirty="0"/>
          </a:p>
          <a:p>
            <a:endParaRPr lang="en-US" dirty="0" smtClean="0"/>
          </a:p>
          <a:p>
            <a:endParaRPr lang="en-US" dirty="0"/>
          </a:p>
          <a:p>
            <a:pPr lvl="1"/>
            <a:endParaRPr lang="en-US" dirty="0"/>
          </a:p>
        </p:txBody>
      </p:sp>
    </p:spTree>
    <p:extLst>
      <p:ext uri="{BB962C8B-B14F-4D97-AF65-F5344CB8AC3E}">
        <p14:creationId xmlns:p14="http://schemas.microsoft.com/office/powerpoint/2010/main" val="2696550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214" y="1117826"/>
            <a:ext cx="8343900" cy="1470025"/>
          </a:xfrm>
        </p:spPr>
        <p:txBody>
          <a:bodyPr>
            <a:normAutofit/>
          </a:bodyPr>
          <a:lstStyle/>
          <a:p>
            <a:pPr algn="l"/>
            <a:r>
              <a:rPr lang="en-US" sz="4000" b="1" dirty="0" smtClean="0"/>
              <a:t>FY18 Property Inventory Certifications</a:t>
            </a:r>
            <a:endParaRPr lang="en-US" sz="4000" b="1" dirty="0"/>
          </a:p>
        </p:txBody>
      </p:sp>
      <p:sp>
        <p:nvSpPr>
          <p:cNvPr id="3" name="Subtitle 2"/>
          <p:cNvSpPr>
            <a:spLocks noGrp="1"/>
          </p:cNvSpPr>
          <p:nvPr>
            <p:ph type="subTitle" idx="1"/>
          </p:nvPr>
        </p:nvSpPr>
        <p:spPr>
          <a:xfrm>
            <a:off x="620487" y="2487369"/>
            <a:ext cx="7625442" cy="3250240"/>
          </a:xfrm>
        </p:spPr>
        <p:txBody>
          <a:bodyPr>
            <a:normAutofit lnSpcReduction="10000"/>
          </a:bodyPr>
          <a:lstStyle/>
          <a:p>
            <a:pPr marL="457200" indent="-457200" algn="l">
              <a:buFont typeface="Arial" panose="020B0604020202020204" pitchFamily="34" charset="0"/>
              <a:buChar char="•"/>
            </a:pPr>
            <a:r>
              <a:rPr lang="en-US" dirty="0">
                <a:solidFill>
                  <a:schemeClr val="tx1"/>
                </a:solidFill>
              </a:rPr>
              <a:t>Annual </a:t>
            </a:r>
            <a:r>
              <a:rPr lang="en-US" dirty="0" smtClean="0">
                <a:solidFill>
                  <a:schemeClr val="tx1"/>
                </a:solidFill>
              </a:rPr>
              <a:t>inventory certification </a:t>
            </a:r>
            <a:r>
              <a:rPr lang="en-US" dirty="0">
                <a:solidFill>
                  <a:schemeClr val="tx1"/>
                </a:solidFill>
              </a:rPr>
              <a:t>is </a:t>
            </a:r>
            <a:r>
              <a:rPr lang="en-US" dirty="0" smtClean="0">
                <a:solidFill>
                  <a:schemeClr val="tx1"/>
                </a:solidFill>
              </a:rPr>
              <a:t>100 percent complete.</a:t>
            </a:r>
          </a:p>
          <a:p>
            <a:pPr marL="457200" indent="-457200" algn="l">
              <a:buFont typeface="Arial" panose="020B0604020202020204" pitchFamily="34" charset="0"/>
              <a:buChar char="•"/>
            </a:pPr>
            <a:r>
              <a:rPr lang="en-US" dirty="0">
                <a:solidFill>
                  <a:schemeClr val="tx1"/>
                </a:solidFill>
              </a:rPr>
              <a:t>Internal </a:t>
            </a:r>
            <a:r>
              <a:rPr lang="en-US" dirty="0" smtClean="0">
                <a:solidFill>
                  <a:schemeClr val="tx1"/>
                </a:solidFill>
              </a:rPr>
              <a:t>asset reviews </a:t>
            </a:r>
            <a:r>
              <a:rPr lang="en-US" dirty="0">
                <a:solidFill>
                  <a:schemeClr val="tx1"/>
                </a:solidFill>
              </a:rPr>
              <a:t>will begin in </a:t>
            </a:r>
            <a:r>
              <a:rPr lang="en-US" dirty="0" smtClean="0">
                <a:solidFill>
                  <a:schemeClr val="tx1"/>
                </a:solidFill>
              </a:rPr>
              <a:t>June.</a:t>
            </a:r>
            <a:endParaRPr lang="en-US" dirty="0">
              <a:solidFill>
                <a:schemeClr val="tx1"/>
              </a:solidFill>
            </a:endParaRPr>
          </a:p>
          <a:p>
            <a:endParaRPr lang="en-US" dirty="0"/>
          </a:p>
          <a:p>
            <a:pPr algn="l"/>
            <a:r>
              <a:rPr lang="en-US" sz="2800" dirty="0" smtClean="0">
                <a:solidFill>
                  <a:schemeClr val="tx1"/>
                </a:solidFill>
              </a:rPr>
              <a:t>For questions regarding property inventory, email</a:t>
            </a:r>
          </a:p>
          <a:p>
            <a:pPr algn="l"/>
            <a:r>
              <a:rPr lang="en-US" sz="2800" dirty="0" smtClean="0">
                <a:solidFill>
                  <a:schemeClr val="tx1"/>
                </a:solidFill>
              </a:rPr>
              <a:t> </a:t>
            </a:r>
            <a:r>
              <a:rPr lang="en-US" sz="2800" dirty="0" smtClean="0">
                <a:solidFill>
                  <a:schemeClr val="tx1"/>
                </a:solidFill>
                <a:hlinkClick r:id="rId2"/>
              </a:rPr>
              <a:t>baelp-asset.accounting@ttuhsc.edu</a:t>
            </a:r>
            <a:r>
              <a:rPr lang="en-US" sz="2800" dirty="0" smtClean="0">
                <a:solidFill>
                  <a:schemeClr val="tx1"/>
                </a:solidFill>
              </a:rPr>
              <a:t>.</a:t>
            </a:r>
          </a:p>
          <a:p>
            <a:endParaRPr lang="en-US" dirty="0">
              <a:solidFill>
                <a:schemeClr val="tx1"/>
              </a:solidFill>
            </a:endParaRPr>
          </a:p>
        </p:txBody>
      </p:sp>
    </p:spTree>
    <p:extLst>
      <p:ext uri="{BB962C8B-B14F-4D97-AF65-F5344CB8AC3E}">
        <p14:creationId xmlns:p14="http://schemas.microsoft.com/office/powerpoint/2010/main" val="2634944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644"/>
            <a:ext cx="8229600" cy="1143000"/>
          </a:xfrm>
        </p:spPr>
        <p:txBody>
          <a:bodyPr>
            <a:normAutofit/>
          </a:bodyPr>
          <a:lstStyle/>
          <a:p>
            <a:r>
              <a:rPr lang="en-US" sz="4000" dirty="0" err="1" smtClean="0"/>
              <a:t>SciQuest</a:t>
            </a:r>
            <a:r>
              <a:rPr lang="en-US" sz="4000" dirty="0" smtClean="0"/>
              <a:t> Emails</a:t>
            </a:r>
            <a:endParaRPr lang="en-US" sz="4000" dirty="0"/>
          </a:p>
        </p:txBody>
      </p:sp>
      <p:sp>
        <p:nvSpPr>
          <p:cNvPr id="3" name="Content Placeholder 2"/>
          <p:cNvSpPr>
            <a:spLocks noGrp="1"/>
          </p:cNvSpPr>
          <p:nvPr>
            <p:ph idx="1"/>
          </p:nvPr>
        </p:nvSpPr>
        <p:spPr/>
        <p:txBody>
          <a:bodyPr>
            <a:normAutofit fontScale="85000" lnSpcReduction="20000"/>
          </a:bodyPr>
          <a:lstStyle/>
          <a:p>
            <a:r>
              <a:rPr lang="en-US" b="1" u="sng" dirty="0" smtClean="0">
                <a:solidFill>
                  <a:srgbClr val="FF0000"/>
                </a:solidFill>
              </a:rPr>
              <a:t>Do not</a:t>
            </a:r>
            <a:r>
              <a:rPr lang="en-US" dirty="0" smtClean="0">
                <a:solidFill>
                  <a:srgbClr val="FF0000"/>
                </a:solidFill>
              </a:rPr>
              <a:t> </a:t>
            </a:r>
            <a:r>
              <a:rPr lang="en-US" dirty="0" smtClean="0"/>
              <a:t>reply </a:t>
            </a:r>
            <a:r>
              <a:rPr lang="en-US" dirty="0"/>
              <a:t>to </a:t>
            </a:r>
            <a:r>
              <a:rPr lang="en-US" dirty="0" smtClean="0"/>
              <a:t>system-generated </a:t>
            </a:r>
            <a:r>
              <a:rPr lang="en-US" dirty="0"/>
              <a:t>emails (emails that come from </a:t>
            </a:r>
            <a:r>
              <a:rPr lang="en-US" dirty="0" err="1" smtClean="0"/>
              <a:t>SciQuest</a:t>
            </a:r>
            <a:r>
              <a:rPr lang="en-US" dirty="0"/>
              <a:t>). For example, automated email requesting receiving on a purchase order.</a:t>
            </a:r>
          </a:p>
          <a:p>
            <a:r>
              <a:rPr lang="en-US" dirty="0"/>
              <a:t>The email addresses, Purchasing SciQuest Support and SciQuest, are </a:t>
            </a:r>
            <a:r>
              <a:rPr lang="en-US" b="1" u="sng" dirty="0"/>
              <a:t>not</a:t>
            </a:r>
            <a:r>
              <a:rPr lang="en-US" dirty="0"/>
              <a:t> </a:t>
            </a:r>
            <a:r>
              <a:rPr lang="en-US" dirty="0" smtClean="0"/>
              <a:t>TTUHSC El Paso purchasing </a:t>
            </a:r>
            <a:r>
              <a:rPr lang="en-US" dirty="0"/>
              <a:t>email addresses.</a:t>
            </a:r>
          </a:p>
          <a:p>
            <a:r>
              <a:rPr lang="en-US" dirty="0"/>
              <a:t>Instead of replying, please forward the email to an intended recipient.</a:t>
            </a:r>
          </a:p>
          <a:p>
            <a:r>
              <a:rPr lang="en-US" dirty="0"/>
              <a:t>To reach </a:t>
            </a:r>
            <a:r>
              <a:rPr lang="en-US" dirty="0" smtClean="0"/>
              <a:t>TTUHSC El Paso </a:t>
            </a:r>
            <a:r>
              <a:rPr lang="en-US" dirty="0"/>
              <a:t>Purchasing, </a:t>
            </a:r>
            <a:r>
              <a:rPr lang="en-US" dirty="0" smtClean="0"/>
              <a:t>email </a:t>
            </a:r>
            <a:r>
              <a:rPr lang="en-US" dirty="0" smtClean="0">
                <a:hlinkClick r:id="rId2"/>
              </a:rPr>
              <a:t>purchasingelp@ttuhsc.edu</a:t>
            </a:r>
            <a:r>
              <a:rPr lang="en-US" dirty="0" smtClean="0"/>
              <a:t>.</a:t>
            </a:r>
          </a:p>
          <a:p>
            <a:pPr marL="0" indent="0">
              <a:buNone/>
            </a:pPr>
            <a:endParaRPr lang="en-US" dirty="0"/>
          </a:p>
          <a:p>
            <a:endParaRPr lang="en-US" dirty="0"/>
          </a:p>
        </p:txBody>
      </p:sp>
    </p:spTree>
    <p:extLst>
      <p:ext uri="{BB962C8B-B14F-4D97-AF65-F5344CB8AC3E}">
        <p14:creationId xmlns:p14="http://schemas.microsoft.com/office/powerpoint/2010/main" val="4253160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274"/>
            <a:ext cx="8229600" cy="1143000"/>
          </a:xfrm>
        </p:spPr>
        <p:txBody>
          <a:bodyPr>
            <a:normAutofit/>
          </a:bodyPr>
          <a:lstStyle/>
          <a:p>
            <a:r>
              <a:rPr lang="en-US" sz="4000" dirty="0" smtClean="0"/>
              <a:t>MSC Code</a:t>
            </a:r>
            <a:endParaRPr lang="en-US" sz="4000" dirty="0"/>
          </a:p>
        </p:txBody>
      </p:sp>
      <p:sp>
        <p:nvSpPr>
          <p:cNvPr id="3" name="Content Placeholder 2"/>
          <p:cNvSpPr>
            <a:spLocks noGrp="1"/>
          </p:cNvSpPr>
          <p:nvPr>
            <p:ph idx="1"/>
          </p:nvPr>
        </p:nvSpPr>
        <p:spPr>
          <a:xfrm>
            <a:off x="457200" y="2038274"/>
            <a:ext cx="8229600" cy="4087889"/>
          </a:xfrm>
        </p:spPr>
        <p:txBody>
          <a:bodyPr/>
          <a:lstStyle/>
          <a:p>
            <a:r>
              <a:rPr lang="en-US" sz="2500" dirty="0" smtClean="0"/>
              <a:t>Add your mail stop code to your “ship to” address in </a:t>
            </a:r>
            <a:r>
              <a:rPr lang="en-US" sz="2500" dirty="0" err="1" smtClean="0"/>
              <a:t>TechBuy</a:t>
            </a:r>
            <a:r>
              <a:rPr lang="en-US" sz="2500" dirty="0" smtClean="0"/>
              <a:t>. The five-digit </a:t>
            </a:r>
            <a:r>
              <a:rPr lang="en-US" sz="2500" dirty="0"/>
              <a:t>code </a:t>
            </a:r>
            <a:r>
              <a:rPr lang="en-US" sz="2500" dirty="0" smtClean="0"/>
              <a:t>will assist General Services in identifying </a:t>
            </a:r>
            <a:r>
              <a:rPr lang="en-US" sz="2500" dirty="0"/>
              <a:t>your </a:t>
            </a:r>
            <a:r>
              <a:rPr lang="en-US" sz="2500" dirty="0" smtClean="0"/>
              <a:t>location</a:t>
            </a:r>
            <a:r>
              <a:rPr lang="en-US" sz="2500" dirty="0"/>
              <a:t>. </a:t>
            </a:r>
            <a:endParaRPr lang="en-US" sz="2500" dirty="0" smtClean="0"/>
          </a:p>
          <a:p>
            <a:endParaRPr lang="en-US" dirty="0"/>
          </a:p>
        </p:txBody>
      </p:sp>
      <p:pic>
        <p:nvPicPr>
          <p:cNvPr id="1026" name="Picture 2" descr="image003"/>
          <p:cNvPicPr>
            <a:picLocks noChangeAspect="1" noChangeArrowheads="1"/>
          </p:cNvPicPr>
          <p:nvPr/>
        </p:nvPicPr>
        <p:blipFill rotWithShape="1">
          <a:blip r:embed="rId2">
            <a:extLst>
              <a:ext uri="{28A0092B-C50C-407E-A947-70E740481C1C}">
                <a14:useLocalDpi xmlns:a14="http://schemas.microsoft.com/office/drawing/2010/main" val="0"/>
              </a:ext>
            </a:extLst>
          </a:blip>
          <a:srcRect t="2458"/>
          <a:stretch/>
        </p:blipFill>
        <p:spPr bwMode="auto">
          <a:xfrm>
            <a:off x="1802741" y="3441843"/>
            <a:ext cx="5314950" cy="225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929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480"/>
            <a:ext cx="8229600" cy="1143000"/>
          </a:xfrm>
        </p:spPr>
        <p:txBody>
          <a:bodyPr>
            <a:normAutofit/>
          </a:bodyPr>
          <a:lstStyle/>
          <a:p>
            <a:r>
              <a:rPr lang="en-US" sz="4000" dirty="0" smtClean="0"/>
              <a:t>Purchasing Year-End Deadline</a:t>
            </a:r>
            <a:endParaRPr lang="en-US" sz="4000" dirty="0"/>
          </a:p>
        </p:txBody>
      </p:sp>
      <p:sp>
        <p:nvSpPr>
          <p:cNvPr id="3" name="Content Placeholder 2"/>
          <p:cNvSpPr>
            <a:spLocks noGrp="1"/>
          </p:cNvSpPr>
          <p:nvPr>
            <p:ph idx="1"/>
          </p:nvPr>
        </p:nvSpPr>
        <p:spPr>
          <a:xfrm>
            <a:off x="457200" y="2090058"/>
            <a:ext cx="8229600" cy="4582048"/>
          </a:xfrm>
        </p:spPr>
        <p:txBody>
          <a:bodyPr>
            <a:normAutofit fontScale="47500" lnSpcReduction="20000"/>
          </a:bodyPr>
          <a:lstStyle/>
          <a:p>
            <a:r>
              <a:rPr lang="en-US" sz="5100" dirty="0" smtClean="0"/>
              <a:t>If your department will be requiring a bid or RFP to be performed by Purchasing by year end, please submit your solicitation request to our office by May 25.</a:t>
            </a:r>
          </a:p>
          <a:p>
            <a:r>
              <a:rPr lang="en-US" sz="5100" dirty="0" smtClean="0"/>
              <a:t>FY19 non-catalog and standing orders can now be submitted.</a:t>
            </a:r>
          </a:p>
          <a:p>
            <a:pPr lvl="1"/>
            <a:r>
              <a:rPr lang="en-US" sz="5100" dirty="0"/>
              <a:t>All FY19 orders must have an accounting date of </a:t>
            </a:r>
            <a:r>
              <a:rPr lang="en-US" sz="5100" dirty="0" smtClean="0"/>
              <a:t>September 1 or </a:t>
            </a:r>
            <a:r>
              <a:rPr lang="en-US" sz="5100" dirty="0"/>
              <a:t>later.</a:t>
            </a:r>
          </a:p>
          <a:p>
            <a:pPr lvl="1"/>
            <a:r>
              <a:rPr lang="en-US" sz="5100" dirty="0" smtClean="0"/>
              <a:t>No </a:t>
            </a:r>
            <a:r>
              <a:rPr lang="en-US" sz="5100" dirty="0" err="1" smtClean="0"/>
              <a:t>TechBuy</a:t>
            </a:r>
            <a:r>
              <a:rPr lang="en-US" sz="5100" dirty="0" smtClean="0"/>
              <a:t> </a:t>
            </a:r>
            <a:r>
              <a:rPr lang="en-US" sz="5100" dirty="0"/>
              <a:t>punch-out orders using FY19 funding may be entered/submitted prior to </a:t>
            </a:r>
            <a:r>
              <a:rPr lang="en-US" sz="5100" dirty="0" smtClean="0"/>
              <a:t>September 1.</a:t>
            </a:r>
          </a:p>
          <a:p>
            <a:r>
              <a:rPr lang="en-US" sz="5100" dirty="0" smtClean="0"/>
              <a:t>Encumbrances on E&amp;G funds will only roll one year.</a:t>
            </a:r>
          </a:p>
          <a:p>
            <a:pPr lvl="1"/>
            <a:r>
              <a:rPr lang="en-US" sz="5100" dirty="0" smtClean="0"/>
              <a:t>FY17 encumbrances should be expended by the second year; otherwise, the encumbrance will systematically be closed on July 31.</a:t>
            </a:r>
          </a:p>
          <a:p>
            <a:pPr marL="0" indent="0">
              <a:buNone/>
            </a:pPr>
            <a:r>
              <a:rPr lang="en-US" sz="3400" dirty="0"/>
              <a:t>	</a:t>
            </a:r>
            <a:r>
              <a:rPr lang="en-US" sz="3400" dirty="0" smtClean="0"/>
              <a:t>	</a:t>
            </a:r>
            <a:endParaRPr lang="en-US" sz="3400" dirty="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489435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Coming Soon</a:t>
            </a:r>
            <a:endParaRPr lang="en-US" sz="4000" dirty="0"/>
          </a:p>
        </p:txBody>
      </p:sp>
      <p:sp>
        <p:nvSpPr>
          <p:cNvPr id="3" name="Content Placeholder 2"/>
          <p:cNvSpPr>
            <a:spLocks noGrp="1"/>
          </p:cNvSpPr>
          <p:nvPr>
            <p:ph idx="1"/>
          </p:nvPr>
        </p:nvSpPr>
        <p:spPr/>
        <p:txBody>
          <a:bodyPr/>
          <a:lstStyle/>
          <a:p>
            <a:r>
              <a:rPr lang="en-US" dirty="0" smtClean="0"/>
              <a:t>Year-End Calendar</a:t>
            </a:r>
          </a:p>
          <a:p>
            <a:r>
              <a:rPr lang="en-US" dirty="0" err="1" smtClean="0"/>
              <a:t>TechBuy</a:t>
            </a:r>
            <a:r>
              <a:rPr lang="en-US" dirty="0" smtClean="0"/>
              <a:t> Training	</a:t>
            </a:r>
          </a:p>
          <a:p>
            <a:pPr lvl="1"/>
            <a:r>
              <a:rPr lang="en-US" dirty="0" smtClean="0"/>
              <a:t>Register in ACME</a:t>
            </a:r>
          </a:p>
          <a:p>
            <a:pPr lvl="2"/>
            <a:r>
              <a:rPr lang="en-US" u="sng" dirty="0">
                <a:hlinkClick r:id="rId2"/>
              </a:rPr>
              <a:t>http://elpaso.ttuhsc.edu/hr/workforce-employment-	and-development.aspx</a:t>
            </a:r>
            <a:endParaRPr lang="en-US" dirty="0"/>
          </a:p>
          <a:p>
            <a:pPr marL="457200" lvl="1" indent="0">
              <a:buNone/>
            </a:pPr>
            <a:endParaRPr lang="en-US" dirty="0"/>
          </a:p>
        </p:txBody>
      </p:sp>
    </p:spTree>
    <p:extLst>
      <p:ext uri="{BB962C8B-B14F-4D97-AF65-F5344CB8AC3E}">
        <p14:creationId xmlns:p14="http://schemas.microsoft.com/office/powerpoint/2010/main" val="2597233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890" y="1917474"/>
            <a:ext cx="8320135" cy="3416320"/>
          </a:xfrm>
          <a:prstGeom prst="rect">
            <a:avLst/>
          </a:prstGeom>
          <a:noFill/>
        </p:spPr>
        <p:txBody>
          <a:bodyPr wrap="square" rtlCol="0">
            <a:spAutoFit/>
          </a:bodyPr>
          <a:lstStyle/>
          <a:p>
            <a:pPr algn="ctr"/>
            <a:endParaRPr lang="en-US" sz="6000" b="1" dirty="0" smtClean="0"/>
          </a:p>
          <a:p>
            <a:pPr algn="ctr"/>
            <a:r>
              <a:rPr lang="en-US" sz="4800" dirty="0" smtClean="0"/>
              <a:t>Payment Services</a:t>
            </a:r>
          </a:p>
          <a:p>
            <a:pPr algn="ctr"/>
            <a:r>
              <a:rPr lang="en-US" sz="4800" dirty="0"/>
              <a:t>Quarterly Update</a:t>
            </a:r>
          </a:p>
          <a:p>
            <a:pPr algn="ctr"/>
            <a:endParaRPr lang="en-US" sz="6000" b="1" dirty="0" smtClean="0"/>
          </a:p>
        </p:txBody>
      </p:sp>
    </p:spTree>
    <p:extLst>
      <p:ext uri="{BB962C8B-B14F-4D97-AF65-F5344CB8AC3E}">
        <p14:creationId xmlns:p14="http://schemas.microsoft.com/office/powerpoint/2010/main" val="197176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78993"/>
            <a:ext cx="7772400" cy="658368"/>
          </a:xfrm>
        </p:spPr>
        <p:txBody>
          <a:bodyPr>
            <a:normAutofit fontScale="90000"/>
          </a:bodyPr>
          <a:lstStyle/>
          <a:p>
            <a:r>
              <a:rPr lang="en-US" dirty="0" smtClean="0"/>
              <a:t>Agenda</a:t>
            </a:r>
            <a:endParaRPr lang="en-US" dirty="0"/>
          </a:p>
        </p:txBody>
      </p:sp>
      <p:sp>
        <p:nvSpPr>
          <p:cNvPr id="3" name="Subtitle 2"/>
          <p:cNvSpPr>
            <a:spLocks noGrp="1"/>
          </p:cNvSpPr>
          <p:nvPr>
            <p:ph type="subTitle" idx="1"/>
          </p:nvPr>
        </p:nvSpPr>
        <p:spPr>
          <a:xfrm>
            <a:off x="667512" y="1737361"/>
            <a:ext cx="7790688" cy="4754879"/>
          </a:xfrm>
        </p:spPr>
        <p:txBody>
          <a:bodyPr>
            <a:normAutofit/>
          </a:bodyPr>
          <a:lstStyle/>
          <a:p>
            <a:pPr marL="457200" indent="-457200" algn="l">
              <a:buFont typeface="Arial" panose="020B0604020202020204" pitchFamily="34" charset="0"/>
              <a:buChar char="•"/>
            </a:pPr>
            <a:r>
              <a:rPr lang="en-US" dirty="0" smtClean="0">
                <a:solidFill>
                  <a:schemeClr val="tx1"/>
                </a:solidFill>
              </a:rPr>
              <a:t>Accounts Payable</a:t>
            </a:r>
          </a:p>
          <a:p>
            <a:pPr algn="l"/>
            <a:r>
              <a:rPr lang="en-US" dirty="0" smtClean="0">
                <a:solidFill>
                  <a:schemeClr val="tx1"/>
                </a:solidFill>
              </a:rPr>
              <a:t>	- Receipts</a:t>
            </a:r>
          </a:p>
          <a:p>
            <a:pPr algn="l"/>
            <a:r>
              <a:rPr lang="en-US" dirty="0">
                <a:solidFill>
                  <a:schemeClr val="tx1"/>
                </a:solidFill>
              </a:rPr>
              <a:t>	</a:t>
            </a:r>
            <a:r>
              <a:rPr lang="en-US" dirty="0" smtClean="0">
                <a:solidFill>
                  <a:schemeClr val="tx1"/>
                </a:solidFill>
              </a:rPr>
              <a:t>- Email Notifications</a:t>
            </a:r>
          </a:p>
          <a:p>
            <a:pPr marL="457200" indent="-457200" algn="l">
              <a:buFont typeface="Arial" panose="020B0604020202020204" pitchFamily="34" charset="0"/>
              <a:buChar char="•"/>
            </a:pPr>
            <a:r>
              <a:rPr lang="en-US" dirty="0" smtClean="0">
                <a:solidFill>
                  <a:schemeClr val="tx1"/>
                </a:solidFill>
              </a:rPr>
              <a:t>Travel</a:t>
            </a:r>
          </a:p>
          <a:p>
            <a:pPr algn="l"/>
            <a:r>
              <a:rPr lang="en-US" dirty="0">
                <a:solidFill>
                  <a:schemeClr val="tx1"/>
                </a:solidFill>
              </a:rPr>
              <a:t>	</a:t>
            </a:r>
            <a:r>
              <a:rPr lang="en-US" dirty="0" smtClean="0">
                <a:solidFill>
                  <a:schemeClr val="tx1"/>
                </a:solidFill>
              </a:rPr>
              <a:t>- State Travel Cards</a:t>
            </a:r>
          </a:p>
          <a:p>
            <a:pPr algn="l"/>
            <a:r>
              <a:rPr lang="en-US" dirty="0">
                <a:solidFill>
                  <a:schemeClr val="tx1"/>
                </a:solidFill>
              </a:rPr>
              <a:t>	</a:t>
            </a:r>
            <a:r>
              <a:rPr lang="en-US" dirty="0" smtClean="0">
                <a:solidFill>
                  <a:schemeClr val="tx1"/>
                </a:solidFill>
              </a:rPr>
              <a:t>- BTA</a:t>
            </a:r>
          </a:p>
          <a:p>
            <a:pPr marL="457200" indent="-457200" algn="l">
              <a:buFont typeface="Arial" panose="020B0604020202020204" pitchFamily="34" charset="0"/>
              <a:buChar char="•"/>
            </a:pPr>
            <a:r>
              <a:rPr lang="en-US" dirty="0" err="1" smtClean="0">
                <a:solidFill>
                  <a:schemeClr val="tx1"/>
                </a:solidFill>
              </a:rPr>
              <a:t>Pcards</a:t>
            </a:r>
            <a:endParaRPr lang="en-US" dirty="0" smtClean="0">
              <a:solidFill>
                <a:schemeClr val="tx1"/>
              </a:solidFill>
            </a:endParaRPr>
          </a:p>
          <a:p>
            <a:pPr algn="l"/>
            <a:endParaRPr lang="en-US" dirty="0" smtClean="0"/>
          </a:p>
          <a:p>
            <a:pPr algn="l"/>
            <a:endParaRPr lang="en-US" dirty="0" smtClean="0"/>
          </a:p>
          <a:p>
            <a:pPr algn="l"/>
            <a:endParaRPr lang="en-US" dirty="0" smtClean="0"/>
          </a:p>
          <a:p>
            <a:pPr algn="l"/>
            <a:endParaRPr lang="en-US" dirty="0"/>
          </a:p>
        </p:txBody>
      </p:sp>
    </p:spTree>
    <p:extLst>
      <p:ext uri="{BB962C8B-B14F-4D97-AF65-F5344CB8AC3E}">
        <p14:creationId xmlns:p14="http://schemas.microsoft.com/office/powerpoint/2010/main" val="122493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0705"/>
            <a:ext cx="7772400" cy="1298447"/>
          </a:xfrm>
        </p:spPr>
        <p:txBody>
          <a:bodyPr>
            <a:normAutofit fontScale="90000"/>
          </a:bodyPr>
          <a:lstStyle/>
          <a:p>
            <a:r>
              <a:rPr lang="en-US" dirty="0" smtClean="0"/>
              <a:t>Receipts</a:t>
            </a:r>
            <a:br>
              <a:rPr lang="en-US" dirty="0" smtClean="0"/>
            </a:br>
            <a:endParaRPr lang="en-US" dirty="0"/>
          </a:p>
        </p:txBody>
      </p:sp>
      <p:sp>
        <p:nvSpPr>
          <p:cNvPr id="3" name="Subtitle 2"/>
          <p:cNvSpPr>
            <a:spLocks noGrp="1"/>
          </p:cNvSpPr>
          <p:nvPr>
            <p:ph type="subTitle" idx="1"/>
          </p:nvPr>
        </p:nvSpPr>
        <p:spPr>
          <a:xfrm>
            <a:off x="685800" y="1755648"/>
            <a:ext cx="7964424" cy="4791456"/>
          </a:xfrm>
        </p:spPr>
        <p:txBody>
          <a:bodyPr>
            <a:normAutofit fontScale="77500" lnSpcReduction="20000"/>
          </a:bodyPr>
          <a:lstStyle/>
          <a:p>
            <a:pPr algn="l"/>
            <a:r>
              <a:rPr lang="en-US" dirty="0" smtClean="0">
                <a:solidFill>
                  <a:schemeClr val="tx1"/>
                </a:solidFill>
              </a:rPr>
              <a:t> </a:t>
            </a:r>
          </a:p>
          <a:p>
            <a:pPr marL="457200" indent="-457200" algn="l">
              <a:buFont typeface="Arial" panose="020B0604020202020204" pitchFamily="34" charset="0"/>
              <a:buChar char="•"/>
            </a:pPr>
            <a:r>
              <a:rPr lang="en-US" dirty="0">
                <a:solidFill>
                  <a:schemeClr val="tx1"/>
                </a:solidFill>
              </a:rPr>
              <a:t>The receipt date should </a:t>
            </a:r>
            <a:r>
              <a:rPr lang="en-US" dirty="0" smtClean="0">
                <a:solidFill>
                  <a:schemeClr val="tx1"/>
                </a:solidFill>
              </a:rPr>
              <a:t>be the </a:t>
            </a:r>
            <a:r>
              <a:rPr lang="en-US" dirty="0">
                <a:solidFill>
                  <a:schemeClr val="tx1"/>
                </a:solidFill>
              </a:rPr>
              <a:t>date the </a:t>
            </a:r>
            <a:r>
              <a:rPr lang="en-US" dirty="0" smtClean="0">
                <a:solidFill>
                  <a:schemeClr val="tx1"/>
                </a:solidFill>
              </a:rPr>
              <a:t>goods/services </a:t>
            </a:r>
            <a:r>
              <a:rPr lang="en-US" dirty="0">
                <a:solidFill>
                  <a:schemeClr val="tx1"/>
                </a:solidFill>
              </a:rPr>
              <a:t>were </a:t>
            </a:r>
            <a:r>
              <a:rPr lang="en-US" dirty="0" smtClean="0">
                <a:solidFill>
                  <a:schemeClr val="tx1"/>
                </a:solidFill>
              </a:rPr>
              <a:t>received.</a:t>
            </a: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The receipt in </a:t>
            </a:r>
            <a:r>
              <a:rPr lang="en-US" dirty="0" err="1" smtClean="0">
                <a:solidFill>
                  <a:schemeClr val="tx1"/>
                </a:solidFill>
              </a:rPr>
              <a:t>TechBuy</a:t>
            </a:r>
            <a:r>
              <a:rPr lang="en-US" dirty="0" smtClean="0">
                <a:solidFill>
                  <a:schemeClr val="tx1"/>
                </a:solidFill>
              </a:rPr>
              <a:t> should be created within three days of receipt of goods or completion of services.</a:t>
            </a:r>
          </a:p>
          <a:p>
            <a:pPr marL="457200" indent="-457200" algn="l">
              <a:buFont typeface="Arial" panose="020B0604020202020204" pitchFamily="34" charset="0"/>
              <a:buChar char="•"/>
            </a:pPr>
            <a:r>
              <a:rPr lang="en-US" dirty="0">
                <a:solidFill>
                  <a:schemeClr val="tx1"/>
                </a:solidFill>
              </a:rPr>
              <a:t>T</a:t>
            </a:r>
            <a:r>
              <a:rPr lang="en-US" dirty="0" smtClean="0">
                <a:solidFill>
                  <a:schemeClr val="tx1"/>
                </a:solidFill>
              </a:rPr>
              <a:t>he payment will not be issued until a receipt has been completed and an invoice has been received.</a:t>
            </a:r>
          </a:p>
          <a:p>
            <a:pPr marL="457200" indent="-457200" algn="l">
              <a:buFont typeface="Arial" panose="020B0604020202020204" pitchFamily="34" charset="0"/>
              <a:buChar char="•"/>
            </a:pPr>
            <a:r>
              <a:rPr lang="en-US" dirty="0" smtClean="0">
                <a:solidFill>
                  <a:schemeClr val="tx1"/>
                </a:solidFill>
              </a:rPr>
              <a:t>Invoices received should be attached to the PO in the “comments” tab and sent to </a:t>
            </a:r>
            <a:r>
              <a:rPr lang="en-US" dirty="0" smtClean="0">
                <a:solidFill>
                  <a:schemeClr val="tx1"/>
                </a:solidFill>
                <a:hlinkClick r:id="rId3"/>
              </a:rPr>
              <a:t>accountspayableelp@ttuhsc.edu</a:t>
            </a:r>
            <a:r>
              <a:rPr lang="en-US" dirty="0" smtClean="0">
                <a:solidFill>
                  <a:schemeClr val="tx1"/>
                </a:solidFill>
              </a:rPr>
              <a:t>.</a:t>
            </a:r>
          </a:p>
          <a:p>
            <a:pPr marL="457200" indent="-457200" algn="l">
              <a:buFont typeface="Arial" panose="020B0604020202020204" pitchFamily="34" charset="0"/>
              <a:buChar char="•"/>
            </a:pPr>
            <a:r>
              <a:rPr lang="en-US" dirty="0" smtClean="0">
                <a:solidFill>
                  <a:schemeClr val="tx1"/>
                </a:solidFill>
              </a:rPr>
              <a:t>When attaching the invoice in </a:t>
            </a:r>
            <a:r>
              <a:rPr lang="en-US" dirty="0" err="1" smtClean="0">
                <a:solidFill>
                  <a:schemeClr val="tx1"/>
                </a:solidFill>
              </a:rPr>
              <a:t>TechBuy</a:t>
            </a:r>
            <a:r>
              <a:rPr lang="en-US" dirty="0" smtClean="0">
                <a:solidFill>
                  <a:schemeClr val="tx1"/>
                </a:solidFill>
              </a:rPr>
              <a:t>, name the file the invoice number.  </a:t>
            </a:r>
          </a:p>
          <a:p>
            <a:pPr algn="l"/>
            <a:r>
              <a:rPr lang="en-US" dirty="0">
                <a:solidFill>
                  <a:schemeClr val="tx1"/>
                </a:solidFill>
              </a:rPr>
              <a:t>	</a:t>
            </a:r>
            <a:r>
              <a:rPr lang="en-US" dirty="0" smtClean="0">
                <a:solidFill>
                  <a:schemeClr val="tx1"/>
                </a:solidFill>
              </a:rPr>
              <a:t>-  Example</a:t>
            </a:r>
            <a:r>
              <a:rPr lang="en-US" dirty="0">
                <a:solidFill>
                  <a:schemeClr val="tx1"/>
                </a:solidFill>
              </a:rPr>
              <a:t>:</a:t>
            </a:r>
            <a:r>
              <a:rPr lang="en-US" dirty="0" smtClean="0">
                <a:solidFill>
                  <a:schemeClr val="tx1"/>
                </a:solidFill>
              </a:rPr>
              <a:t> 456893.pdf or HS123456.pdf</a:t>
            </a:r>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smtClean="0"/>
          </a:p>
        </p:txBody>
      </p:sp>
    </p:spTree>
    <p:extLst>
      <p:ext uri="{BB962C8B-B14F-4D97-AF65-F5344CB8AC3E}">
        <p14:creationId xmlns:p14="http://schemas.microsoft.com/office/powerpoint/2010/main" val="4179127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319" y="1152849"/>
            <a:ext cx="7772400" cy="877823"/>
          </a:xfrm>
        </p:spPr>
        <p:txBody>
          <a:bodyPr/>
          <a:lstStyle/>
          <a:p>
            <a:r>
              <a:rPr lang="en-US" dirty="0" smtClean="0"/>
              <a:t>Invoices</a:t>
            </a:r>
            <a:endParaRPr lang="en-US" dirty="0"/>
          </a:p>
        </p:txBody>
      </p:sp>
      <p:sp>
        <p:nvSpPr>
          <p:cNvPr id="3" name="Subtitle 2"/>
          <p:cNvSpPr>
            <a:spLocks noGrp="1"/>
          </p:cNvSpPr>
          <p:nvPr>
            <p:ph type="subTitle" idx="1"/>
          </p:nvPr>
        </p:nvSpPr>
        <p:spPr>
          <a:xfrm>
            <a:off x="384048" y="2048256"/>
            <a:ext cx="8339328" cy="4443984"/>
          </a:xfrm>
        </p:spPr>
        <p:txBody>
          <a:bodyPr>
            <a:normAutofit fontScale="40000" lnSpcReduction="20000"/>
          </a:bodyPr>
          <a:lstStyle/>
          <a:p>
            <a:pPr marL="457200" indent="-457200" algn="l">
              <a:buFont typeface="Arial" panose="020B0604020202020204" pitchFamily="34" charset="0"/>
              <a:buChar char="•"/>
            </a:pPr>
            <a:endParaRPr lang="en-US" sz="5000" dirty="0" smtClean="0">
              <a:solidFill>
                <a:schemeClr val="tx1"/>
              </a:solidFill>
            </a:endParaRPr>
          </a:p>
          <a:p>
            <a:pPr marL="457200" indent="-457200" algn="l">
              <a:buFont typeface="Arial" panose="020B0604020202020204" pitchFamily="34" charset="0"/>
              <a:buChar char="•"/>
            </a:pPr>
            <a:r>
              <a:rPr lang="en-US" sz="5000" dirty="0">
                <a:solidFill>
                  <a:schemeClr val="tx1"/>
                </a:solidFill>
              </a:rPr>
              <a:t>Invoices received in the mail </a:t>
            </a:r>
            <a:r>
              <a:rPr lang="en-US" sz="5000" u="sng" dirty="0">
                <a:solidFill>
                  <a:schemeClr val="tx1"/>
                </a:solidFill>
              </a:rPr>
              <a:t>must be</a:t>
            </a:r>
            <a:r>
              <a:rPr lang="en-US" sz="5000" dirty="0">
                <a:solidFill>
                  <a:schemeClr val="tx1"/>
                </a:solidFill>
              </a:rPr>
              <a:t> date stamped on the date received and forwarded through campus mail to </a:t>
            </a:r>
            <a:r>
              <a:rPr lang="en-US" sz="5000" dirty="0" smtClean="0">
                <a:solidFill>
                  <a:schemeClr val="tx1"/>
                </a:solidFill>
              </a:rPr>
              <a:t>Accounts Payable, </a:t>
            </a:r>
            <a:r>
              <a:rPr lang="en-US" sz="5000" dirty="0">
                <a:solidFill>
                  <a:srgbClr val="FF0000"/>
                </a:solidFill>
              </a:rPr>
              <a:t>MSC 51009</a:t>
            </a:r>
            <a:r>
              <a:rPr lang="en-US" sz="5000" dirty="0">
                <a:solidFill>
                  <a:schemeClr val="tx1"/>
                </a:solidFill>
              </a:rPr>
              <a:t>.</a:t>
            </a:r>
          </a:p>
          <a:p>
            <a:pPr algn="l"/>
            <a:endParaRPr lang="en-US" sz="5000" dirty="0">
              <a:solidFill>
                <a:schemeClr val="tx1"/>
              </a:solidFill>
            </a:endParaRPr>
          </a:p>
          <a:p>
            <a:pPr marL="457200" indent="-457200" algn="l">
              <a:buFont typeface="Arial" panose="020B0604020202020204" pitchFamily="34" charset="0"/>
              <a:buChar char="•"/>
            </a:pPr>
            <a:r>
              <a:rPr lang="en-US" sz="5000" dirty="0" smtClean="0">
                <a:solidFill>
                  <a:schemeClr val="tx1"/>
                </a:solidFill>
              </a:rPr>
              <a:t>If you receive an invoice via email, please </a:t>
            </a:r>
            <a:r>
              <a:rPr lang="en-US" sz="5000" u="sng" dirty="0" smtClean="0">
                <a:solidFill>
                  <a:schemeClr val="tx1"/>
                </a:solidFill>
              </a:rPr>
              <a:t>forward</a:t>
            </a:r>
            <a:r>
              <a:rPr lang="en-US" sz="5000" dirty="0" smtClean="0">
                <a:solidFill>
                  <a:schemeClr val="tx1"/>
                </a:solidFill>
              </a:rPr>
              <a:t> the email to AP to be processed</a:t>
            </a:r>
            <a:r>
              <a:rPr lang="en-US" sz="5000" dirty="0">
                <a:solidFill>
                  <a:schemeClr val="tx1"/>
                </a:solidFill>
              </a:rPr>
              <a:t>. E</a:t>
            </a:r>
            <a:r>
              <a:rPr lang="en-US" sz="5000" dirty="0" smtClean="0">
                <a:solidFill>
                  <a:schemeClr val="tx1"/>
                </a:solidFill>
              </a:rPr>
              <a:t>mail </a:t>
            </a:r>
            <a:r>
              <a:rPr lang="en-US" sz="5000" dirty="0">
                <a:solidFill>
                  <a:schemeClr val="tx1"/>
                </a:solidFill>
              </a:rPr>
              <a:t>only </a:t>
            </a:r>
            <a:r>
              <a:rPr lang="en-US" sz="5000" dirty="0" smtClean="0">
                <a:solidFill>
                  <a:schemeClr val="tx1"/>
                </a:solidFill>
                <a:hlinkClick r:id="rId3"/>
              </a:rPr>
              <a:t>accountspayableelp@ttuhsc.edu</a:t>
            </a:r>
            <a:r>
              <a:rPr lang="en-US" sz="5000" dirty="0" smtClean="0">
                <a:solidFill>
                  <a:schemeClr val="tx1"/>
                </a:solidFill>
              </a:rPr>
              <a:t>. Do not send to other AP staff.</a:t>
            </a:r>
          </a:p>
          <a:p>
            <a:pPr algn="l"/>
            <a:r>
              <a:rPr lang="en-US" sz="5000" dirty="0">
                <a:solidFill>
                  <a:schemeClr val="tx1"/>
                </a:solidFill>
              </a:rPr>
              <a:t>	</a:t>
            </a:r>
            <a:endParaRPr lang="en-US" sz="5000" dirty="0" smtClean="0">
              <a:solidFill>
                <a:schemeClr val="tx1"/>
              </a:solidFill>
            </a:endParaRPr>
          </a:p>
          <a:p>
            <a:pPr marL="457200" indent="-457200" algn="l">
              <a:buFont typeface="Arial" panose="020B0604020202020204" pitchFamily="34" charset="0"/>
              <a:buChar char="•"/>
            </a:pPr>
            <a:r>
              <a:rPr lang="en-US" sz="5000" dirty="0" smtClean="0">
                <a:solidFill>
                  <a:schemeClr val="tx1"/>
                </a:solidFill>
              </a:rPr>
              <a:t>Note that attaching </a:t>
            </a:r>
            <a:r>
              <a:rPr lang="en-US" sz="5000" dirty="0">
                <a:solidFill>
                  <a:schemeClr val="tx1"/>
                </a:solidFill>
              </a:rPr>
              <a:t>the invoices under </a:t>
            </a:r>
            <a:r>
              <a:rPr lang="en-US" sz="5000" dirty="0" smtClean="0">
                <a:solidFill>
                  <a:schemeClr val="tx1"/>
                </a:solidFill>
              </a:rPr>
              <a:t>“comments” </a:t>
            </a:r>
            <a:r>
              <a:rPr lang="en-US" sz="5000" dirty="0">
                <a:solidFill>
                  <a:schemeClr val="tx1"/>
                </a:solidFill>
              </a:rPr>
              <a:t>or </a:t>
            </a:r>
            <a:r>
              <a:rPr lang="en-US" sz="5000" dirty="0" smtClean="0">
                <a:solidFill>
                  <a:schemeClr val="tx1"/>
                </a:solidFill>
              </a:rPr>
              <a:t>“receipts” </a:t>
            </a:r>
            <a:r>
              <a:rPr lang="en-US" sz="5000" dirty="0">
                <a:solidFill>
                  <a:schemeClr val="tx1"/>
                </a:solidFill>
              </a:rPr>
              <a:t>in </a:t>
            </a:r>
            <a:r>
              <a:rPr lang="en-US" sz="5000" dirty="0" err="1">
                <a:solidFill>
                  <a:schemeClr val="tx1"/>
                </a:solidFill>
              </a:rPr>
              <a:t>TechBuy</a:t>
            </a:r>
            <a:r>
              <a:rPr lang="en-US" sz="5000" dirty="0">
                <a:solidFill>
                  <a:schemeClr val="tx1"/>
                </a:solidFill>
              </a:rPr>
              <a:t> does not trigger payment. </a:t>
            </a:r>
            <a:r>
              <a:rPr lang="en-US" sz="5000" dirty="0" smtClean="0">
                <a:solidFill>
                  <a:schemeClr val="tx1"/>
                </a:solidFill>
              </a:rPr>
              <a:t>A comment to </a:t>
            </a:r>
            <a:r>
              <a:rPr lang="en-US" sz="5000" dirty="0" smtClean="0">
                <a:solidFill>
                  <a:schemeClr val="tx1"/>
                </a:solidFill>
                <a:hlinkClick r:id="rId3"/>
              </a:rPr>
              <a:t>accountspayableelp@ttuhsc.edu</a:t>
            </a:r>
            <a:r>
              <a:rPr lang="en-US" sz="5000" dirty="0" smtClean="0">
                <a:solidFill>
                  <a:schemeClr val="tx1"/>
                </a:solidFill>
              </a:rPr>
              <a:t> must be sent.</a:t>
            </a:r>
          </a:p>
          <a:p>
            <a:pPr algn="l"/>
            <a:endParaRPr lang="en-US" sz="5000" dirty="0" smtClean="0">
              <a:solidFill>
                <a:schemeClr val="tx1"/>
              </a:solidFill>
            </a:endParaRPr>
          </a:p>
          <a:p>
            <a:pPr marL="457200" indent="-457200" algn="l">
              <a:buFont typeface="Arial" panose="020B0604020202020204" pitchFamily="34" charset="0"/>
              <a:buChar char="•"/>
            </a:pPr>
            <a:r>
              <a:rPr lang="en-US" sz="5000" dirty="0">
                <a:solidFill>
                  <a:schemeClr val="tx1"/>
                </a:solidFill>
              </a:rPr>
              <a:t>When attaching the invoice in </a:t>
            </a:r>
            <a:r>
              <a:rPr lang="en-US" sz="5000" dirty="0" err="1">
                <a:solidFill>
                  <a:schemeClr val="tx1"/>
                </a:solidFill>
              </a:rPr>
              <a:t>TechBuy</a:t>
            </a:r>
            <a:r>
              <a:rPr lang="en-US" sz="5000" dirty="0">
                <a:solidFill>
                  <a:schemeClr val="tx1"/>
                </a:solidFill>
              </a:rPr>
              <a:t>, name the file the invoice number.  </a:t>
            </a:r>
          </a:p>
          <a:p>
            <a:pPr algn="l"/>
            <a:r>
              <a:rPr lang="en-US" sz="5000" dirty="0">
                <a:solidFill>
                  <a:schemeClr val="tx1"/>
                </a:solidFill>
              </a:rPr>
              <a:t>	-  E</a:t>
            </a:r>
            <a:r>
              <a:rPr lang="en-US" sz="5000" dirty="0" smtClean="0">
                <a:solidFill>
                  <a:schemeClr val="tx1"/>
                </a:solidFill>
              </a:rPr>
              <a:t>xample</a:t>
            </a:r>
            <a:r>
              <a:rPr lang="en-US" sz="5000" dirty="0">
                <a:solidFill>
                  <a:schemeClr val="tx1"/>
                </a:solidFill>
              </a:rPr>
              <a:t>: </a:t>
            </a:r>
            <a:r>
              <a:rPr lang="en-US" sz="5000" dirty="0" smtClean="0">
                <a:solidFill>
                  <a:schemeClr val="tx1"/>
                </a:solidFill>
              </a:rPr>
              <a:t>456893.pdf </a:t>
            </a:r>
            <a:r>
              <a:rPr lang="en-US" sz="5000" dirty="0">
                <a:solidFill>
                  <a:schemeClr val="tx1"/>
                </a:solidFill>
              </a:rPr>
              <a:t>or HS123456.pdf</a:t>
            </a:r>
          </a:p>
          <a:p>
            <a:pPr marL="914400" lvl="1" indent="-457200" algn="l">
              <a:buFont typeface="Arial" panose="020B0604020202020204" pitchFamily="34" charset="0"/>
              <a:buChar char="•"/>
            </a:pPr>
            <a:endParaRPr lang="en-US" sz="2900" dirty="0"/>
          </a:p>
        </p:txBody>
      </p:sp>
    </p:spTree>
    <p:extLst>
      <p:ext uri="{BB962C8B-B14F-4D97-AF65-F5344CB8AC3E}">
        <p14:creationId xmlns:p14="http://schemas.microsoft.com/office/powerpoint/2010/main" val="3553879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52145"/>
            <a:ext cx="7772400" cy="786383"/>
          </a:xfrm>
        </p:spPr>
        <p:txBody>
          <a:bodyPr/>
          <a:lstStyle/>
          <a:p>
            <a:r>
              <a:rPr lang="en-US" dirty="0" smtClean="0"/>
              <a:t>Travel</a:t>
            </a:r>
            <a:endParaRPr lang="en-US" dirty="0"/>
          </a:p>
        </p:txBody>
      </p:sp>
      <p:sp>
        <p:nvSpPr>
          <p:cNvPr id="3" name="Subtitle 2"/>
          <p:cNvSpPr>
            <a:spLocks noGrp="1"/>
          </p:cNvSpPr>
          <p:nvPr>
            <p:ph type="subTitle" idx="1"/>
          </p:nvPr>
        </p:nvSpPr>
        <p:spPr>
          <a:xfrm>
            <a:off x="420624" y="1938528"/>
            <a:ext cx="8375904" cy="4572000"/>
          </a:xfrm>
        </p:spPr>
        <p:txBody>
          <a:bodyPr>
            <a:normAutofit fontScale="77500" lnSpcReduction="20000"/>
          </a:bodyPr>
          <a:lstStyle/>
          <a:p>
            <a:pPr algn="l"/>
            <a:r>
              <a:rPr lang="en-US" dirty="0" smtClean="0">
                <a:solidFill>
                  <a:schemeClr val="tx1"/>
                </a:solidFill>
              </a:rPr>
              <a:t>Texas Administrative Code (TAC) Section 20.413 directs the use of state-issued travel cards for all business-related travel using state-appropriated funds.</a:t>
            </a:r>
          </a:p>
          <a:p>
            <a:pPr marL="457200" indent="-457200" algn="l">
              <a:buFont typeface="Arial" panose="020B0604020202020204" pitchFamily="34" charset="0"/>
              <a:buChar char="•"/>
            </a:pPr>
            <a:r>
              <a:rPr lang="en-US" dirty="0" smtClean="0">
                <a:solidFill>
                  <a:schemeClr val="tx1"/>
                </a:solidFill>
              </a:rPr>
              <a:t>Includes E&amp;G and HEAF funds </a:t>
            </a:r>
          </a:p>
          <a:p>
            <a:pPr marL="457200" indent="-457200" algn="l">
              <a:buFont typeface="Arial" panose="020B0604020202020204" pitchFamily="34" charset="0"/>
              <a:buChar char="•"/>
            </a:pPr>
            <a:r>
              <a:rPr lang="en-US" dirty="0" smtClean="0">
                <a:solidFill>
                  <a:schemeClr val="tx1"/>
                </a:solidFill>
              </a:rPr>
              <a:t>Beginning </a:t>
            </a:r>
            <a:r>
              <a:rPr lang="en-US" b="1" dirty="0" smtClean="0">
                <a:solidFill>
                  <a:srgbClr val="FF0000"/>
                </a:solidFill>
              </a:rPr>
              <a:t>January 1, 2018</a:t>
            </a:r>
            <a:r>
              <a:rPr lang="en-US" dirty="0" smtClean="0">
                <a:solidFill>
                  <a:schemeClr val="tx1"/>
                </a:solidFill>
              </a:rPr>
              <a:t>, employees traveling with state funds should use the state issued travel card.</a:t>
            </a:r>
          </a:p>
          <a:p>
            <a:pPr marL="457200" indent="-457200" algn="l">
              <a:buFont typeface="Arial" panose="020B0604020202020204" pitchFamily="34" charset="0"/>
              <a:buChar char="•"/>
            </a:pPr>
            <a:r>
              <a:rPr lang="en-US" dirty="0" smtClean="0">
                <a:solidFill>
                  <a:schemeClr val="tx1"/>
                </a:solidFill>
              </a:rPr>
              <a:t>If expecting to travel using state funds, employees must apply for the state card.  </a:t>
            </a:r>
          </a:p>
          <a:p>
            <a:pPr marL="457200" indent="-457200" algn="l">
              <a:buFont typeface="Arial" panose="020B0604020202020204" pitchFamily="34" charset="0"/>
              <a:buChar char="•"/>
            </a:pPr>
            <a:r>
              <a:rPr lang="en-US" dirty="0" smtClean="0">
                <a:solidFill>
                  <a:schemeClr val="tx1"/>
                </a:solidFill>
              </a:rPr>
              <a:t>Application </a:t>
            </a:r>
            <a:r>
              <a:rPr lang="en-US" dirty="0">
                <a:solidFill>
                  <a:schemeClr val="tx1"/>
                </a:solidFill>
              </a:rPr>
              <a:t>procedures </a:t>
            </a:r>
            <a:r>
              <a:rPr lang="en-US" dirty="0" smtClean="0">
                <a:solidFill>
                  <a:schemeClr val="tx1"/>
                </a:solidFill>
              </a:rPr>
              <a:t>may be found at: </a:t>
            </a:r>
            <a:r>
              <a:rPr lang="en-US" dirty="0" smtClean="0">
                <a:hlinkClick r:id="rId3" invalidUrl="http://www.fiscal.ttuhsc.edu/busserv/travel/collateral/Corporate Travel Card Application Procedures - El Paso.pdf"/>
              </a:rPr>
              <a:t>http</a:t>
            </a:r>
            <a:r>
              <a:rPr lang="en-US" dirty="0">
                <a:hlinkClick r:id="rId3" invalidUrl="http://www.fiscal.ttuhsc.edu/busserv/travel/collateral/Corporate Travel Card Application Procedures - El Paso.pdf"/>
              </a:rPr>
              <a:t>://www.fiscal.ttuhsc.edu/busserv/travel/collateral/Corporate%20Travel%20Card%20Application%20Procedures%20-%</a:t>
            </a:r>
            <a:r>
              <a:rPr lang="en-US" dirty="0" smtClean="0">
                <a:hlinkClick r:id="rId3" invalidUrl="http://www.fiscal.ttuhsc.edu/busserv/travel/collateral/Corporate Travel Card Application Procedures - El Paso.pdf"/>
              </a:rPr>
              <a:t>20El%20Paso.pdf</a:t>
            </a:r>
            <a:r>
              <a:rPr lang="en-US" dirty="0" smtClean="0"/>
              <a:t>	</a:t>
            </a:r>
            <a:endParaRPr lang="en-US" dirty="0"/>
          </a:p>
          <a:p>
            <a:pPr algn="l"/>
            <a:r>
              <a:rPr lang="en-US" dirty="0"/>
              <a:t>	</a:t>
            </a:r>
          </a:p>
        </p:txBody>
      </p:sp>
    </p:spTree>
    <p:extLst>
      <p:ext uri="{BB962C8B-B14F-4D97-AF65-F5344CB8AC3E}">
        <p14:creationId xmlns:p14="http://schemas.microsoft.com/office/powerpoint/2010/main" val="1768632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675" y="1110343"/>
            <a:ext cx="7772400" cy="718458"/>
          </a:xfrm>
        </p:spPr>
        <p:txBody>
          <a:bodyPr>
            <a:normAutofit fontScale="90000"/>
          </a:bodyPr>
          <a:lstStyle/>
          <a:p>
            <a:r>
              <a:rPr lang="en-US" dirty="0" smtClean="0"/>
              <a:t>Travel</a:t>
            </a:r>
            <a:endParaRPr lang="en-US" dirty="0"/>
          </a:p>
        </p:txBody>
      </p:sp>
      <p:sp>
        <p:nvSpPr>
          <p:cNvPr id="3" name="Subtitle 2"/>
          <p:cNvSpPr>
            <a:spLocks noGrp="1"/>
          </p:cNvSpPr>
          <p:nvPr>
            <p:ph type="subTitle" idx="1"/>
          </p:nvPr>
        </p:nvSpPr>
        <p:spPr>
          <a:xfrm>
            <a:off x="457201" y="1959429"/>
            <a:ext cx="8177348" cy="4271553"/>
          </a:xfrm>
        </p:spPr>
        <p:txBody>
          <a:bodyPr>
            <a:normAutofit fontScale="62500" lnSpcReduction="20000"/>
          </a:bodyPr>
          <a:lstStyle/>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r>
              <a:rPr lang="en-US" dirty="0" smtClean="0">
                <a:solidFill>
                  <a:schemeClr val="tx1"/>
                </a:solidFill>
              </a:rPr>
              <a:t>The traveler is responsible for the timely submission of the travel voucher and worksheet through the Online Travel System.</a:t>
            </a:r>
          </a:p>
          <a:p>
            <a:pPr marL="457200" indent="-457200" algn="l">
              <a:buFont typeface="Arial" panose="020B0604020202020204" pitchFamily="34" charset="0"/>
              <a:buChar char="•"/>
            </a:pPr>
            <a:r>
              <a:rPr lang="en-US" dirty="0" smtClean="0">
                <a:solidFill>
                  <a:schemeClr val="tx1"/>
                </a:solidFill>
              </a:rPr>
              <a:t>If the traveler does not settle within 60 days from the trip end date, the travel becomes taxable in accordance with IRS regulations.</a:t>
            </a:r>
          </a:p>
          <a:p>
            <a:pPr marL="457200" indent="-457200" algn="l">
              <a:buFont typeface="Arial" panose="020B0604020202020204" pitchFamily="34" charset="0"/>
              <a:buChar char="•"/>
            </a:pPr>
            <a:r>
              <a:rPr lang="en-US" dirty="0" smtClean="0">
                <a:solidFill>
                  <a:schemeClr val="tx1"/>
                </a:solidFill>
              </a:rPr>
              <a:t>If the traveler received an advance, it must be settled within 15 business days of completion of the trip.</a:t>
            </a:r>
          </a:p>
          <a:p>
            <a:pPr marL="457200" indent="-457200" algn="l">
              <a:buFont typeface="Arial" panose="020B0604020202020204" pitchFamily="34" charset="0"/>
              <a:buChar char="•"/>
            </a:pPr>
            <a:r>
              <a:rPr lang="en-US" dirty="0" smtClean="0">
                <a:solidFill>
                  <a:schemeClr val="tx1"/>
                </a:solidFill>
              </a:rPr>
              <a:t>If traveling using airfare funds from a cancelled trip, provide the itinerary and proof of payment from the original flight and current flight with voucher.</a:t>
            </a:r>
          </a:p>
          <a:p>
            <a:pPr marL="457200" indent="-457200" algn="l">
              <a:buFont typeface="Arial" panose="020B0604020202020204" pitchFamily="34" charset="0"/>
              <a:buChar char="•"/>
            </a:pPr>
            <a:r>
              <a:rPr lang="en-US" dirty="0" smtClean="0">
                <a:solidFill>
                  <a:schemeClr val="tx1"/>
                </a:solidFill>
              </a:rPr>
              <a:t>When submitting credit card or bank statements as proof of payment for travel expenses, black out any account number information on the statements.</a:t>
            </a:r>
          </a:p>
          <a:p>
            <a:pPr marL="457200" indent="-457200" algn="l">
              <a:buFont typeface="Arial" panose="020B0604020202020204" pitchFamily="34" charset="0"/>
              <a:buChar char="•"/>
            </a:pPr>
            <a:r>
              <a:rPr lang="en-US" dirty="0" smtClean="0">
                <a:solidFill>
                  <a:schemeClr val="tx1"/>
                </a:solidFill>
              </a:rPr>
              <a:t>Submit all documents electronically through the Online Travel System. Any paper documents submitted will be rejected.</a:t>
            </a:r>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1884772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question mark for powerpoint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861" y="2057399"/>
            <a:ext cx="3787775" cy="37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4804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4929"/>
            <a:ext cx="7772400" cy="694644"/>
          </a:xfrm>
        </p:spPr>
        <p:txBody>
          <a:bodyPr>
            <a:normAutofit fontScale="90000"/>
          </a:bodyPr>
          <a:lstStyle/>
          <a:p>
            <a:r>
              <a:rPr lang="en-US" dirty="0" smtClean="0"/>
              <a:t>Travel </a:t>
            </a:r>
            <a:endParaRPr lang="en-US" dirty="0"/>
          </a:p>
        </p:txBody>
      </p:sp>
      <p:sp>
        <p:nvSpPr>
          <p:cNvPr id="3" name="Subtitle 2"/>
          <p:cNvSpPr>
            <a:spLocks noGrp="1"/>
          </p:cNvSpPr>
          <p:nvPr>
            <p:ph type="subTitle" idx="1"/>
          </p:nvPr>
        </p:nvSpPr>
        <p:spPr>
          <a:xfrm>
            <a:off x="493776" y="2267713"/>
            <a:ext cx="8119872" cy="4173280"/>
          </a:xfrm>
        </p:spPr>
        <p:txBody>
          <a:bodyPr>
            <a:normAutofit fontScale="62500" lnSpcReduction="20000"/>
          </a:bodyPr>
          <a:lstStyle/>
          <a:p>
            <a:pPr algn="l"/>
            <a:r>
              <a:rPr lang="en-US" dirty="0" smtClean="0">
                <a:solidFill>
                  <a:schemeClr val="tx1"/>
                </a:solidFill>
              </a:rPr>
              <a:t>Operating Policy 79.11, Use of State Travel Credit Card</a:t>
            </a:r>
          </a:p>
          <a:p>
            <a:pPr algn="l"/>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The state of Texas Citi travel card is to be used for state business-related travel charges only and not for personal use.</a:t>
            </a:r>
          </a:p>
          <a:p>
            <a:pPr marL="457200" indent="-457200" algn="l">
              <a:buFont typeface="Arial" panose="020B0604020202020204" pitchFamily="34" charset="0"/>
              <a:buChar char="•"/>
            </a:pPr>
            <a:r>
              <a:rPr lang="en-US" dirty="0" smtClean="0">
                <a:solidFill>
                  <a:schemeClr val="tx1"/>
                </a:solidFill>
              </a:rPr>
              <a:t>Delinquency and/or misuse of the card may result in disciplinary action and suspension of the card, and the employee will not be eligible for any travel advances or the use of the corporate credit card.</a:t>
            </a:r>
          </a:p>
          <a:p>
            <a:pPr marL="914400" lvl="1" indent="-457200" algn="l">
              <a:buFont typeface="Arial" panose="020B0604020202020204" pitchFamily="34" charset="0"/>
              <a:buChar char="•"/>
            </a:pPr>
            <a:r>
              <a:rPr lang="en-US" sz="3200" dirty="0" smtClean="0">
                <a:solidFill>
                  <a:schemeClr val="tx1"/>
                </a:solidFill>
              </a:rPr>
              <a:t>The supervisor will be notified.</a:t>
            </a:r>
          </a:p>
          <a:p>
            <a:pPr marL="457200" indent="-457200" algn="l">
              <a:buFont typeface="Arial" panose="020B0604020202020204" pitchFamily="34" charset="0"/>
              <a:buChar char="•"/>
            </a:pPr>
            <a:r>
              <a:rPr lang="en-US" dirty="0" smtClean="0">
                <a:solidFill>
                  <a:schemeClr val="tx1"/>
                </a:solidFill>
              </a:rPr>
              <a:t>The employee is responsible for all charges and for the prompt payment of the state-issued travel card.</a:t>
            </a:r>
          </a:p>
          <a:p>
            <a:pPr algn="l"/>
            <a:endParaRPr lang="en-US" dirty="0" smtClean="0">
              <a:solidFill>
                <a:schemeClr val="tx1"/>
              </a:solidFill>
            </a:endParaRPr>
          </a:p>
          <a:p>
            <a:pPr algn="l"/>
            <a:r>
              <a:rPr lang="en-US" dirty="0" smtClean="0">
                <a:solidFill>
                  <a:schemeClr val="tx1"/>
                </a:solidFill>
              </a:rPr>
              <a:t>Contact the Travel Office at </a:t>
            </a:r>
            <a:r>
              <a:rPr lang="en-US" dirty="0" smtClean="0">
                <a:solidFill>
                  <a:schemeClr val="tx1"/>
                </a:solidFill>
                <a:hlinkClick r:id="rId3"/>
              </a:rPr>
              <a:t>TravelElp@ttuhsc.edu</a:t>
            </a:r>
            <a:r>
              <a:rPr lang="en-US" dirty="0" smtClean="0">
                <a:solidFill>
                  <a:schemeClr val="tx1"/>
                </a:solidFill>
              </a:rPr>
              <a:t> with questions about obtaining/using a state issued travel card.</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3704043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88721"/>
            <a:ext cx="7772400" cy="1018902"/>
          </a:xfrm>
        </p:spPr>
        <p:txBody>
          <a:bodyPr/>
          <a:lstStyle/>
          <a:p>
            <a:r>
              <a:rPr lang="en-US" dirty="0" err="1" smtClean="0"/>
              <a:t>PCard</a:t>
            </a:r>
            <a:endParaRPr lang="en-US" dirty="0"/>
          </a:p>
        </p:txBody>
      </p:sp>
      <p:sp>
        <p:nvSpPr>
          <p:cNvPr id="3" name="Subtitle 2"/>
          <p:cNvSpPr>
            <a:spLocks noGrp="1"/>
          </p:cNvSpPr>
          <p:nvPr>
            <p:ph type="subTitle" idx="1"/>
          </p:nvPr>
        </p:nvSpPr>
        <p:spPr>
          <a:xfrm>
            <a:off x="685800" y="2207623"/>
            <a:ext cx="7772400" cy="4153988"/>
          </a:xfrm>
        </p:spPr>
        <p:txBody>
          <a:bodyPr>
            <a:normAutofit fontScale="70000" lnSpcReduction="20000"/>
          </a:bodyPr>
          <a:lstStyle/>
          <a:p>
            <a:pPr marL="457200" indent="-457200" algn="l">
              <a:buFont typeface="Arial" panose="020B0604020202020204" pitchFamily="34" charset="0"/>
              <a:buChar char="•"/>
            </a:pPr>
            <a:r>
              <a:rPr lang="en-US" dirty="0" smtClean="0">
                <a:solidFill>
                  <a:schemeClr val="tx1"/>
                </a:solidFill>
              </a:rPr>
              <a:t>Purchasing rules apply.</a:t>
            </a:r>
          </a:p>
          <a:p>
            <a:pPr marL="457200" indent="-457200" algn="l">
              <a:buFont typeface="Arial" panose="020B0604020202020204" pitchFamily="34" charset="0"/>
              <a:buChar char="•"/>
            </a:pPr>
            <a:r>
              <a:rPr lang="en-US" dirty="0" smtClean="0">
                <a:solidFill>
                  <a:schemeClr val="tx1"/>
                </a:solidFill>
              </a:rPr>
              <a:t>Deviations are required prior to the purchase. Submit your deviation request to </a:t>
            </a:r>
            <a:r>
              <a:rPr lang="en-US" dirty="0" smtClean="0">
                <a:solidFill>
                  <a:schemeClr val="tx1"/>
                </a:solidFill>
                <a:hlinkClick r:id="rId2"/>
              </a:rPr>
              <a:t>purchasingelp@ttuhsc.edu</a:t>
            </a:r>
            <a:r>
              <a:rPr lang="en-US" dirty="0" smtClean="0">
                <a:solidFill>
                  <a:schemeClr val="tx1"/>
                </a:solidFill>
              </a:rPr>
              <a:t>.	</a:t>
            </a:r>
          </a:p>
          <a:p>
            <a:pPr marL="457200" indent="-457200" algn="l">
              <a:buFont typeface="Arial" panose="020B0604020202020204" pitchFamily="34" charset="0"/>
              <a:buChar char="•"/>
            </a:pPr>
            <a:r>
              <a:rPr lang="en-US" dirty="0" smtClean="0">
                <a:solidFill>
                  <a:schemeClr val="tx1"/>
                </a:solidFill>
              </a:rPr>
              <a:t>All </a:t>
            </a:r>
            <a:r>
              <a:rPr lang="en-US" dirty="0" err="1" smtClean="0">
                <a:solidFill>
                  <a:schemeClr val="tx1"/>
                </a:solidFill>
              </a:rPr>
              <a:t>PCard</a:t>
            </a:r>
            <a:r>
              <a:rPr lang="en-US" dirty="0" smtClean="0">
                <a:solidFill>
                  <a:schemeClr val="tx1"/>
                </a:solidFill>
              </a:rPr>
              <a:t> transactions must be reviewed for validity and proper documentation by the signer of the expense report.  Signature certifies that transactions are valid and allowable.</a:t>
            </a:r>
          </a:p>
          <a:p>
            <a:pPr marL="457200" indent="-457200" algn="l">
              <a:buFont typeface="Arial" panose="020B0604020202020204" pitchFamily="34" charset="0"/>
              <a:buChar char="•"/>
            </a:pPr>
            <a:r>
              <a:rPr lang="en-US" dirty="0" err="1" smtClean="0">
                <a:solidFill>
                  <a:schemeClr val="tx1"/>
                </a:solidFill>
              </a:rPr>
              <a:t>Pcards</a:t>
            </a:r>
            <a:r>
              <a:rPr lang="en-US" dirty="0" smtClean="0">
                <a:solidFill>
                  <a:schemeClr val="tx1"/>
                </a:solidFill>
              </a:rPr>
              <a:t> must be kept in a safe place.  </a:t>
            </a:r>
          </a:p>
          <a:p>
            <a:pPr marL="457200" indent="-457200" algn="l">
              <a:buFont typeface="Arial" panose="020B0604020202020204" pitchFamily="34" charset="0"/>
              <a:buChar char="•"/>
            </a:pPr>
            <a:r>
              <a:rPr lang="en-US" dirty="0" smtClean="0">
                <a:solidFill>
                  <a:schemeClr val="tx1"/>
                </a:solidFill>
              </a:rPr>
              <a:t>If a department has one card for multiple users, a log that shows who, when, and what was purchased should be kept and submitted with the monthly documents to Payment Services. </a:t>
            </a:r>
            <a:endParaRPr lang="en-US" dirty="0">
              <a:solidFill>
                <a:schemeClr val="tx1"/>
              </a:solidFill>
            </a:endParaRPr>
          </a:p>
        </p:txBody>
      </p:sp>
    </p:spTree>
    <p:extLst>
      <p:ext uri="{BB962C8B-B14F-4D97-AF65-F5344CB8AC3E}">
        <p14:creationId xmlns:p14="http://schemas.microsoft.com/office/powerpoint/2010/main" val="39217900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6292" y="818140"/>
            <a:ext cx="7772400" cy="942839"/>
          </a:xfrm>
        </p:spPr>
        <p:txBody>
          <a:bodyPr/>
          <a:lstStyle/>
          <a:p>
            <a:r>
              <a:rPr lang="en-US" dirty="0" err="1" smtClean="0"/>
              <a:t>PCards</a:t>
            </a:r>
            <a:endParaRPr lang="en-US" dirty="0"/>
          </a:p>
        </p:txBody>
      </p:sp>
      <p:sp>
        <p:nvSpPr>
          <p:cNvPr id="3" name="Subtitle 2"/>
          <p:cNvSpPr>
            <a:spLocks noGrp="1"/>
          </p:cNvSpPr>
          <p:nvPr>
            <p:ph type="subTitle" idx="1"/>
          </p:nvPr>
        </p:nvSpPr>
        <p:spPr>
          <a:xfrm>
            <a:off x="462224" y="1760979"/>
            <a:ext cx="8260536" cy="4876127"/>
          </a:xfrm>
        </p:spPr>
        <p:txBody>
          <a:bodyPr>
            <a:normAutofit fontScale="32500" lnSpcReduction="20000"/>
          </a:bodyPr>
          <a:lstStyle/>
          <a:p>
            <a:pPr marL="457200" indent="-457200" algn="l">
              <a:buFont typeface="Arial" panose="020B0604020202020204" pitchFamily="34" charset="0"/>
              <a:buChar char="•"/>
            </a:pPr>
            <a:r>
              <a:rPr lang="en-US" sz="7700" dirty="0" smtClean="0">
                <a:solidFill>
                  <a:schemeClr val="tx1"/>
                </a:solidFill>
              </a:rPr>
              <a:t>Timely Remittance of Monthly Reports</a:t>
            </a:r>
          </a:p>
          <a:p>
            <a:pPr algn="l"/>
            <a:endParaRPr lang="en-US" sz="3500" dirty="0" smtClean="0">
              <a:solidFill>
                <a:schemeClr val="tx1"/>
              </a:solidFill>
            </a:endParaRPr>
          </a:p>
          <a:p>
            <a:pPr marL="914400" lvl="1" indent="-457200" algn="l">
              <a:buFont typeface="Arial" panose="020B0604020202020204" pitchFamily="34" charset="0"/>
              <a:buChar char="•"/>
            </a:pPr>
            <a:r>
              <a:rPr lang="en-US" sz="6200" dirty="0" err="1" smtClean="0">
                <a:solidFill>
                  <a:schemeClr val="tx1"/>
                </a:solidFill>
              </a:rPr>
              <a:t>PCard</a:t>
            </a:r>
            <a:r>
              <a:rPr lang="en-US" sz="6200" dirty="0" smtClean="0">
                <a:solidFill>
                  <a:schemeClr val="tx1"/>
                </a:solidFill>
              </a:rPr>
              <a:t> due dates are posted on the “HSC Finance El Paso” tab in </a:t>
            </a:r>
            <a:r>
              <a:rPr lang="en-US" sz="6200" dirty="0" err="1" smtClean="0">
                <a:solidFill>
                  <a:schemeClr val="tx1"/>
                </a:solidFill>
              </a:rPr>
              <a:t>WebRaider</a:t>
            </a:r>
            <a:r>
              <a:rPr lang="en-US" sz="6200" dirty="0" smtClean="0">
                <a:solidFill>
                  <a:schemeClr val="tx1"/>
                </a:solidFill>
              </a:rPr>
              <a:t> under the “El Paso Business Affairs Announcements” section.</a:t>
            </a:r>
          </a:p>
          <a:p>
            <a:pPr marL="914400" lvl="1" indent="-457200" algn="l">
              <a:buFont typeface="Arial" panose="020B0604020202020204" pitchFamily="34" charset="0"/>
              <a:buChar char="•"/>
            </a:pPr>
            <a:r>
              <a:rPr lang="en-US" sz="6200" dirty="0" smtClean="0">
                <a:solidFill>
                  <a:schemeClr val="tx1"/>
                </a:solidFill>
              </a:rPr>
              <a:t>Departments are responsible for reviewing the FOAP assigned for each purchase and for the submission of proper documentation. </a:t>
            </a:r>
          </a:p>
          <a:p>
            <a:pPr marL="914400" lvl="1" indent="-457200" algn="l">
              <a:buFont typeface="Arial" panose="020B0604020202020204" pitchFamily="34" charset="0"/>
              <a:buChar char="•"/>
            </a:pPr>
            <a:r>
              <a:rPr lang="en-US" sz="6200" dirty="0" smtClean="0">
                <a:solidFill>
                  <a:schemeClr val="tx1"/>
                </a:solidFill>
              </a:rPr>
              <a:t>Refer to OP 72.15 for details on special requirements for certain purchases with the </a:t>
            </a:r>
            <a:r>
              <a:rPr lang="en-US" sz="6200" dirty="0" err="1" smtClean="0">
                <a:solidFill>
                  <a:schemeClr val="tx1"/>
                </a:solidFill>
              </a:rPr>
              <a:t>PCard</a:t>
            </a:r>
            <a:r>
              <a:rPr lang="en-US" sz="6200" dirty="0" smtClean="0">
                <a:solidFill>
                  <a:schemeClr val="tx1"/>
                </a:solidFill>
              </a:rPr>
              <a:t>. </a:t>
            </a:r>
          </a:p>
          <a:p>
            <a:pPr marL="1371600" lvl="2" indent="-457200" algn="l">
              <a:buFont typeface="Arial" panose="020B0604020202020204" pitchFamily="34" charset="0"/>
              <a:buChar char="•"/>
            </a:pPr>
            <a:r>
              <a:rPr lang="en-US" sz="6200" dirty="0" smtClean="0">
                <a:solidFill>
                  <a:schemeClr val="tx1"/>
                </a:solidFill>
              </a:rPr>
              <a:t>Pre-Approval form, Food and Entertainment form, etc.</a:t>
            </a:r>
          </a:p>
          <a:p>
            <a:pPr marL="914400" lvl="1" indent="-457200" algn="l">
              <a:buFont typeface="Arial" panose="020B0604020202020204" pitchFamily="34" charset="0"/>
              <a:buChar char="•"/>
            </a:pPr>
            <a:r>
              <a:rPr lang="en-US" sz="6200" dirty="0" smtClean="0">
                <a:solidFill>
                  <a:schemeClr val="tx1"/>
                </a:solidFill>
              </a:rPr>
              <a:t>Expense reports with supporting documentation and signatures are due to the Payment Services </a:t>
            </a:r>
            <a:r>
              <a:rPr lang="en-US" sz="6200" dirty="0" err="1" smtClean="0">
                <a:solidFill>
                  <a:schemeClr val="tx1"/>
                </a:solidFill>
              </a:rPr>
              <a:t>PCard</a:t>
            </a:r>
            <a:r>
              <a:rPr lang="en-US" sz="6200" dirty="0" smtClean="0">
                <a:solidFill>
                  <a:schemeClr val="tx1"/>
                </a:solidFill>
              </a:rPr>
              <a:t> coordinator by the specified date posted.</a:t>
            </a:r>
          </a:p>
          <a:p>
            <a:pPr marL="1371600" lvl="2" indent="-457200" algn="l">
              <a:buFont typeface="Arial" panose="020B0604020202020204" pitchFamily="34" charset="0"/>
              <a:buChar char="•"/>
            </a:pPr>
            <a:r>
              <a:rPr lang="en-US" sz="6200" dirty="0" smtClean="0">
                <a:solidFill>
                  <a:schemeClr val="tx1"/>
                </a:solidFill>
              </a:rPr>
              <a:t>MSC 51008 </a:t>
            </a:r>
          </a:p>
          <a:p>
            <a:pPr marL="914400" lvl="1" indent="-457200" algn="l">
              <a:buFont typeface="Arial" panose="020B0604020202020204" pitchFamily="34" charset="0"/>
              <a:buChar char="•"/>
            </a:pPr>
            <a:r>
              <a:rPr lang="en-US" sz="6200" dirty="0" smtClean="0">
                <a:solidFill>
                  <a:schemeClr val="tx1"/>
                </a:solidFill>
              </a:rPr>
              <a:t>Please respond promptly to requests for additional documentation. If no response is received by the given deadline, the card may be suspended</a:t>
            </a:r>
            <a:r>
              <a:rPr lang="en-US" sz="4500" dirty="0" smtClean="0">
                <a:solidFill>
                  <a:schemeClr val="tx1"/>
                </a:solidFill>
              </a:rPr>
              <a:t>.  </a:t>
            </a:r>
            <a:endParaRPr lang="en-US" sz="4500" dirty="0">
              <a:solidFill>
                <a:schemeClr val="tx1"/>
              </a:solidFill>
            </a:endParaRPr>
          </a:p>
        </p:txBody>
      </p:sp>
    </p:spTree>
    <p:extLst>
      <p:ext uri="{BB962C8B-B14F-4D97-AF65-F5344CB8AC3E}">
        <p14:creationId xmlns:p14="http://schemas.microsoft.com/office/powerpoint/2010/main" val="1320042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 mark for powerpoint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861" y="2057399"/>
            <a:ext cx="3787775" cy="37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0681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491"/>
            <a:ext cx="8229600" cy="1143000"/>
          </a:xfrm>
        </p:spPr>
        <p:txBody>
          <a:bodyPr>
            <a:normAutofit fontScale="90000"/>
          </a:bodyPr>
          <a:lstStyle/>
          <a:p>
            <a:r>
              <a:rPr lang="en-US" sz="5300" dirty="0" smtClean="0"/>
              <a:t>Budget Office</a:t>
            </a:r>
            <a:br>
              <a:rPr lang="en-US" sz="5300" dirty="0" smtClean="0"/>
            </a:br>
            <a:r>
              <a:rPr lang="en-US" sz="5300" dirty="0"/>
              <a:t>Quarterly Update</a:t>
            </a:r>
            <a:r>
              <a:rPr lang="en-US" sz="6000" dirty="0"/>
              <a:t/>
            </a:r>
            <a:br>
              <a:rPr lang="en-US" sz="6000" dirty="0"/>
            </a:br>
            <a:endParaRPr lang="en-US" sz="6000" b="1" dirty="0"/>
          </a:p>
        </p:txBody>
      </p:sp>
    </p:spTree>
    <p:extLst>
      <p:ext uri="{BB962C8B-B14F-4D97-AF65-F5344CB8AC3E}">
        <p14:creationId xmlns:p14="http://schemas.microsoft.com/office/powerpoint/2010/main" val="2853794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Budget Office Update</a:t>
            </a:r>
            <a:endParaRPr lang="en-US" dirty="0"/>
          </a:p>
        </p:txBody>
      </p:sp>
      <p:sp>
        <p:nvSpPr>
          <p:cNvPr id="3" name="Content Placeholder 2"/>
          <p:cNvSpPr>
            <a:spLocks noGrp="1"/>
          </p:cNvSpPr>
          <p:nvPr>
            <p:ph idx="1"/>
          </p:nvPr>
        </p:nvSpPr>
        <p:spPr/>
        <p:txBody>
          <a:bodyPr/>
          <a:lstStyle/>
          <a:p>
            <a:pPr marL="0" indent="0">
              <a:buNone/>
            </a:pPr>
            <a:r>
              <a:rPr lang="en-US" sz="2600" b="1" dirty="0"/>
              <a:t>Budget Prep Important Dates</a:t>
            </a:r>
          </a:p>
          <a:p>
            <a:pPr>
              <a:buFont typeface="Arial" panose="020B0604020202020204" pitchFamily="34" charset="0"/>
              <a:buChar char="•"/>
            </a:pPr>
            <a:r>
              <a:rPr lang="en-US" sz="2200" dirty="0"/>
              <a:t>May 25 – New position </a:t>
            </a:r>
            <a:r>
              <a:rPr lang="en-US" sz="2200" dirty="0" smtClean="0"/>
              <a:t>and </a:t>
            </a:r>
            <a:r>
              <a:rPr lang="en-US" sz="2200" dirty="0" err="1" smtClean="0"/>
              <a:t>reclass</a:t>
            </a:r>
            <a:r>
              <a:rPr lang="en-US" sz="2200" dirty="0" smtClean="0"/>
              <a:t> </a:t>
            </a:r>
            <a:r>
              <a:rPr lang="en-US" sz="2200" dirty="0"/>
              <a:t>documents for FY19 due to HR</a:t>
            </a:r>
          </a:p>
          <a:p>
            <a:pPr>
              <a:buFont typeface="Arial" panose="020B0604020202020204" pitchFamily="34" charset="0"/>
              <a:buChar char="•"/>
            </a:pPr>
            <a:endParaRPr lang="en-US" sz="2200" dirty="0"/>
          </a:p>
          <a:p>
            <a:pPr>
              <a:buFont typeface="Arial" panose="020B0604020202020204" pitchFamily="34" charset="0"/>
              <a:buChar char="•"/>
            </a:pPr>
            <a:r>
              <a:rPr lang="en-US" sz="2200" dirty="0"/>
              <a:t>May 28 – DPT </a:t>
            </a:r>
            <a:r>
              <a:rPr lang="en-US" sz="2200" dirty="0" smtClean="0"/>
              <a:t>phase (salary planner</a:t>
            </a:r>
            <a:r>
              <a:rPr lang="en-US" sz="2200" dirty="0"/>
              <a:t>) available online</a:t>
            </a:r>
          </a:p>
          <a:p>
            <a:pPr lvl="1"/>
            <a:endParaRPr lang="en-US" sz="2200" dirty="0"/>
          </a:p>
          <a:p>
            <a:pPr>
              <a:buFont typeface="Arial" panose="020B0604020202020204" pitchFamily="34" charset="0"/>
              <a:buChar char="•"/>
            </a:pPr>
            <a:r>
              <a:rPr lang="en-US" sz="2200" dirty="0"/>
              <a:t>June 1 – Last day to address merit eligibility issues with HR</a:t>
            </a:r>
          </a:p>
          <a:p>
            <a:pPr>
              <a:buFont typeface="Arial" panose="020B0604020202020204" pitchFamily="34" charset="0"/>
              <a:buChar char="•"/>
            </a:pPr>
            <a:endParaRPr lang="en-US" sz="2200" dirty="0"/>
          </a:p>
          <a:p>
            <a:pPr>
              <a:buFont typeface="Arial" panose="020B0604020202020204" pitchFamily="34" charset="0"/>
              <a:buChar char="•"/>
            </a:pPr>
            <a:r>
              <a:rPr lang="en-US" sz="2200" dirty="0"/>
              <a:t>June 15 – DPT </a:t>
            </a:r>
            <a:r>
              <a:rPr lang="en-US" sz="2200" dirty="0" smtClean="0"/>
              <a:t>phase </a:t>
            </a:r>
            <a:r>
              <a:rPr lang="en-US" sz="2200" dirty="0"/>
              <a:t>locked at 5 </a:t>
            </a:r>
            <a:r>
              <a:rPr lang="en-US" sz="2200" dirty="0" smtClean="0"/>
              <a:t>p.m.</a:t>
            </a:r>
            <a:endParaRPr lang="en-US" sz="2200" dirty="0"/>
          </a:p>
          <a:p>
            <a:endParaRPr lang="en-US" dirty="0"/>
          </a:p>
        </p:txBody>
      </p:sp>
    </p:spTree>
    <p:extLst>
      <p:ext uri="{BB962C8B-B14F-4D97-AF65-F5344CB8AC3E}">
        <p14:creationId xmlns:p14="http://schemas.microsoft.com/office/powerpoint/2010/main" val="1095720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question mark for powerpoint present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6127" y="2417763"/>
            <a:ext cx="3711746" cy="37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8076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4984"/>
            <a:ext cx="8229600" cy="1143000"/>
          </a:xfrm>
        </p:spPr>
        <p:txBody>
          <a:bodyPr>
            <a:normAutofit/>
          </a:bodyPr>
          <a:lstStyle/>
          <a:p>
            <a:r>
              <a:rPr lang="en-US" sz="4000" dirty="0" smtClean="0"/>
              <a:t>Thank You for Attending</a:t>
            </a:r>
            <a:endParaRPr lang="en-US" sz="4000" dirty="0"/>
          </a:p>
        </p:txBody>
      </p:sp>
      <p:sp>
        <p:nvSpPr>
          <p:cNvPr id="3" name="Content Placeholder 2"/>
          <p:cNvSpPr>
            <a:spLocks noGrp="1"/>
          </p:cNvSpPr>
          <p:nvPr>
            <p:ph idx="1"/>
          </p:nvPr>
        </p:nvSpPr>
        <p:spPr>
          <a:xfrm>
            <a:off x="539393" y="3467472"/>
            <a:ext cx="8229600" cy="2860449"/>
          </a:xfrm>
        </p:spPr>
        <p:txBody>
          <a:bodyPr/>
          <a:lstStyle/>
          <a:p>
            <a:r>
              <a:rPr lang="en-US" dirty="0" smtClean="0"/>
              <a:t>Presentation will be posted in the portal under the “Business Affairs Announcements” section.</a:t>
            </a:r>
          </a:p>
          <a:p>
            <a:pPr marL="0" indent="0">
              <a:buNone/>
            </a:pPr>
            <a:endParaRPr lang="en-US" dirty="0"/>
          </a:p>
        </p:txBody>
      </p:sp>
    </p:spTree>
    <p:extLst>
      <p:ext uri="{BB962C8B-B14F-4D97-AF65-F5344CB8AC3E}">
        <p14:creationId xmlns:p14="http://schemas.microsoft.com/office/powerpoint/2010/main" val="108473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915" y="1199017"/>
            <a:ext cx="8320135" cy="3416320"/>
          </a:xfrm>
          <a:prstGeom prst="rect">
            <a:avLst/>
          </a:prstGeom>
          <a:noFill/>
        </p:spPr>
        <p:txBody>
          <a:bodyPr wrap="square" rtlCol="0">
            <a:spAutoFit/>
          </a:bodyPr>
          <a:lstStyle/>
          <a:p>
            <a:pPr algn="ctr"/>
            <a:endParaRPr lang="en-US" sz="6000" b="1" dirty="0" smtClean="0"/>
          </a:p>
          <a:p>
            <a:pPr algn="ctr"/>
            <a:r>
              <a:rPr lang="en-US" sz="4800" dirty="0" smtClean="0"/>
              <a:t>Student Business Services </a:t>
            </a:r>
          </a:p>
          <a:p>
            <a:pPr algn="ctr"/>
            <a:r>
              <a:rPr lang="en-US" sz="4800" dirty="0"/>
              <a:t>Quarterly Update</a:t>
            </a:r>
            <a:endParaRPr lang="en-US" sz="4800" dirty="0" smtClean="0"/>
          </a:p>
          <a:p>
            <a:pPr algn="ctr"/>
            <a:endParaRPr lang="en-US" sz="6000" dirty="0"/>
          </a:p>
        </p:txBody>
      </p:sp>
    </p:spTree>
    <p:extLst>
      <p:ext uri="{BB962C8B-B14F-4D97-AF65-F5344CB8AC3E}">
        <p14:creationId xmlns:p14="http://schemas.microsoft.com/office/powerpoint/2010/main" val="1543625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4887"/>
            <a:ext cx="8229600" cy="5200766"/>
          </a:xfrm>
        </p:spPr>
        <p:txBody>
          <a:bodyPr>
            <a:normAutofit/>
          </a:bodyPr>
          <a:lstStyle/>
          <a:p>
            <a:pPr>
              <a:buFont typeface="Wingdings" panose="05000000000000000000" pitchFamily="2" charset="2"/>
              <a:buChar char="Ø"/>
            </a:pPr>
            <a:endParaRPr lang="en-US" sz="2200" dirty="0"/>
          </a:p>
          <a:p>
            <a:pPr>
              <a:buFont typeface="Wingdings" panose="05000000000000000000" pitchFamily="2" charset="2"/>
              <a:buChar char="Ø"/>
            </a:pPr>
            <a:endParaRPr lang="en-US" sz="2200" dirty="0" smtClean="0"/>
          </a:p>
          <a:p>
            <a:pPr marL="0" indent="0">
              <a:buNone/>
            </a:pPr>
            <a:endParaRPr lang="en-US" sz="2600" b="1" dirty="0" smtClean="0"/>
          </a:p>
        </p:txBody>
      </p:sp>
      <p:sp>
        <p:nvSpPr>
          <p:cNvPr id="5" name="Rectangle 4"/>
          <p:cNvSpPr/>
          <p:nvPr/>
        </p:nvSpPr>
        <p:spPr>
          <a:xfrm>
            <a:off x="457200" y="1191986"/>
            <a:ext cx="8229600" cy="4719241"/>
          </a:xfrm>
          <a:prstGeom prst="rect">
            <a:avLst/>
          </a:prstGeom>
        </p:spPr>
        <p:txBody>
          <a:bodyPr wrap="square">
            <a:spAutoFit/>
          </a:bodyPr>
          <a:lstStyle/>
          <a:p>
            <a:r>
              <a:rPr lang="en-US" sz="2200" dirty="0"/>
              <a:t>It’s that time of the year again….</a:t>
            </a:r>
          </a:p>
          <a:p>
            <a:endParaRPr lang="en-US" sz="2200" dirty="0"/>
          </a:p>
          <a:p>
            <a:r>
              <a:rPr lang="en-US" sz="2200" b="1" dirty="0"/>
              <a:t>Annual Endorsement Stamp Verification</a:t>
            </a:r>
          </a:p>
          <a:p>
            <a:pPr marL="342900" indent="-342900">
              <a:buFont typeface="Arial" panose="020B0604020202020204" pitchFamily="34" charset="0"/>
              <a:buChar char="•"/>
            </a:pPr>
            <a:r>
              <a:rPr lang="en-US" sz="2200" dirty="0"/>
              <a:t>Cash fund custodians received a verification request </a:t>
            </a:r>
            <a:r>
              <a:rPr lang="en-US" sz="2200" dirty="0" smtClean="0"/>
              <a:t>May 1.</a:t>
            </a:r>
            <a:endParaRPr lang="en-US" sz="2200" dirty="0"/>
          </a:p>
          <a:p>
            <a:pPr marL="342900" indent="-342900">
              <a:buFont typeface="Arial" panose="020B0604020202020204" pitchFamily="34" charset="0"/>
              <a:buChar char="•"/>
            </a:pPr>
            <a:r>
              <a:rPr lang="en-US" sz="2200" dirty="0"/>
              <a:t>Student Business Services </a:t>
            </a:r>
            <a:r>
              <a:rPr lang="en-US" sz="2200" dirty="0" smtClean="0"/>
              <a:t>(SBS) </a:t>
            </a:r>
            <a:r>
              <a:rPr lang="en-US" sz="2200" dirty="0"/>
              <a:t>requests that all verification forms be completed and returned </a:t>
            </a:r>
            <a:r>
              <a:rPr lang="en-US" sz="2200" dirty="0" smtClean="0"/>
              <a:t>by May 30.</a:t>
            </a:r>
            <a:endParaRPr lang="en-US" sz="2200" baseline="30000" dirty="0"/>
          </a:p>
          <a:p>
            <a:pPr marL="342900" indent="-342900">
              <a:buFont typeface="Wingdings" panose="05000000000000000000" pitchFamily="2" charset="2"/>
              <a:buChar char="§"/>
            </a:pPr>
            <a:endParaRPr lang="en-US" sz="2200" baseline="30000" dirty="0"/>
          </a:p>
          <a:p>
            <a:r>
              <a:rPr lang="en-US" sz="2200" b="1" dirty="0"/>
              <a:t>Endorsement Stamp Reminders</a:t>
            </a:r>
          </a:p>
          <a:p>
            <a:pPr marL="342900" indent="-342900">
              <a:buFont typeface="Arial" panose="020B0604020202020204" pitchFamily="34" charset="0"/>
              <a:buChar char="•"/>
            </a:pPr>
            <a:r>
              <a:rPr lang="en-US" sz="2200" dirty="0"/>
              <a:t>Endorsement stamps are issued </a:t>
            </a:r>
            <a:r>
              <a:rPr lang="en-US" sz="2200" dirty="0" smtClean="0"/>
              <a:t>by SBS.</a:t>
            </a:r>
            <a:endParaRPr lang="en-US" sz="2200" dirty="0"/>
          </a:p>
          <a:p>
            <a:pPr marL="342900" indent="-342900">
              <a:buFont typeface="Arial" panose="020B0604020202020204" pitchFamily="34" charset="0"/>
              <a:buChar char="•"/>
            </a:pPr>
            <a:r>
              <a:rPr lang="en-US" sz="2200" dirty="0"/>
              <a:t>All checks made payable to TTUHSC El Paso must </a:t>
            </a:r>
            <a:r>
              <a:rPr lang="en-US" sz="2200" dirty="0" smtClean="0"/>
              <a:t>be endorsed and deposited </a:t>
            </a:r>
            <a:r>
              <a:rPr lang="en-US" sz="2200" u="sng" dirty="0" smtClean="0"/>
              <a:t>immediately</a:t>
            </a:r>
            <a:r>
              <a:rPr lang="en-US" sz="2200" dirty="0" smtClean="0"/>
              <a:t>.</a:t>
            </a:r>
          </a:p>
          <a:p>
            <a:pPr marL="342900" indent="-342900">
              <a:buFont typeface="Arial" panose="020B0604020202020204" pitchFamily="34" charset="0"/>
              <a:buChar char="•"/>
            </a:pPr>
            <a:r>
              <a:rPr lang="en-US" sz="2200" dirty="0" smtClean="0"/>
              <a:t>Worn </a:t>
            </a:r>
            <a:r>
              <a:rPr lang="en-US" sz="2200" dirty="0"/>
              <a:t>or defective endorsement stamps should be </a:t>
            </a:r>
            <a:r>
              <a:rPr lang="en-US" sz="2200" dirty="0" smtClean="0"/>
              <a:t>replaced.</a:t>
            </a:r>
            <a:endParaRPr lang="en-US" sz="2200" dirty="0"/>
          </a:p>
          <a:p>
            <a:pPr marL="342900" indent="-342900">
              <a:buFont typeface="Arial" panose="020B0604020202020204" pitchFamily="34" charset="0"/>
              <a:buChar char="•"/>
            </a:pPr>
            <a:r>
              <a:rPr lang="en-US" sz="2200" dirty="0"/>
              <a:t>Lost endorsement stamps must be immediately reported to </a:t>
            </a:r>
            <a:r>
              <a:rPr lang="en-US" sz="2200" dirty="0" smtClean="0"/>
              <a:t>SBS.</a:t>
            </a:r>
            <a:endParaRPr lang="en-US" sz="2200" dirty="0"/>
          </a:p>
          <a:p>
            <a:pPr marL="342900" indent="-342900">
              <a:buFont typeface="Arial" panose="020B0604020202020204" pitchFamily="34" charset="0"/>
              <a:buChar char="•"/>
            </a:pPr>
            <a:r>
              <a:rPr lang="en-US" sz="2200" dirty="0"/>
              <a:t>Notify SBS of any changes to the </a:t>
            </a:r>
            <a:r>
              <a:rPr lang="en-US" sz="2200" dirty="0" smtClean="0"/>
              <a:t>cash collection custodian.</a:t>
            </a:r>
            <a:endParaRPr lang="en-US" sz="2200" dirty="0"/>
          </a:p>
        </p:txBody>
      </p:sp>
    </p:spTree>
    <p:extLst>
      <p:ext uri="{BB962C8B-B14F-4D97-AF65-F5344CB8AC3E}">
        <p14:creationId xmlns:p14="http://schemas.microsoft.com/office/powerpoint/2010/main" val="4050623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1161"/>
            <a:ext cx="8229600" cy="4713669"/>
          </a:xfrm>
        </p:spPr>
        <p:txBody>
          <a:bodyPr>
            <a:normAutofit fontScale="85000" lnSpcReduction="10000"/>
          </a:bodyPr>
          <a:lstStyle/>
          <a:p>
            <a:pPr marL="0" indent="0">
              <a:buNone/>
            </a:pPr>
            <a:r>
              <a:rPr lang="en-US" sz="2800" b="1" dirty="0"/>
              <a:t>Applicable OP</a:t>
            </a:r>
          </a:p>
          <a:p>
            <a:pPr>
              <a:buFont typeface="Wingdings" panose="05000000000000000000" pitchFamily="2" charset="2"/>
              <a:buChar char="§"/>
            </a:pPr>
            <a:r>
              <a:rPr lang="en-US" sz="2800" dirty="0"/>
              <a:t>HSCEP OP 50.10 – Endorsement Stamps and Endorsement of Checks</a:t>
            </a:r>
          </a:p>
          <a:p>
            <a:pPr>
              <a:buFont typeface="Wingdings" panose="05000000000000000000" pitchFamily="2" charset="2"/>
              <a:buChar char="§"/>
            </a:pPr>
            <a:r>
              <a:rPr lang="en-US" sz="2800" dirty="0"/>
              <a:t>HSCEP OP 50.12 – Check Collections and Returned Checks</a:t>
            </a:r>
          </a:p>
          <a:p>
            <a:pPr>
              <a:buFont typeface="Wingdings" panose="05000000000000000000" pitchFamily="2" charset="2"/>
              <a:buChar char="§"/>
            </a:pPr>
            <a:r>
              <a:rPr lang="en-US" sz="2800" dirty="0"/>
              <a:t>HSCEP OP 50.07 – Cash Collections</a:t>
            </a:r>
          </a:p>
          <a:p>
            <a:pPr>
              <a:buFont typeface="Wingdings" panose="05000000000000000000" pitchFamily="2" charset="2"/>
              <a:buChar char="§"/>
            </a:pPr>
            <a:r>
              <a:rPr lang="en-US" sz="2800" dirty="0"/>
              <a:t>HSCEP OP 50.08 – Deposit Procedures</a:t>
            </a:r>
          </a:p>
          <a:p>
            <a:pPr>
              <a:buFont typeface="Wingdings" panose="05000000000000000000" pitchFamily="2" charset="2"/>
              <a:buChar char="§"/>
            </a:pPr>
            <a:r>
              <a:rPr lang="en-US" sz="2800" dirty="0"/>
              <a:t>HSCEP OP 50.21 – Cash (Change) Funds</a:t>
            </a:r>
          </a:p>
          <a:p>
            <a:pPr>
              <a:buFont typeface="Wingdings" panose="05000000000000000000" pitchFamily="2" charset="2"/>
              <a:buChar char="§"/>
            </a:pPr>
            <a:r>
              <a:rPr lang="en-US" sz="2800" dirty="0"/>
              <a:t>HSCEP OP 50.26 – Completion of Cash Receipts</a:t>
            </a:r>
          </a:p>
          <a:p>
            <a:endParaRPr lang="en-US" sz="2800" dirty="0"/>
          </a:p>
          <a:p>
            <a:pPr marL="0" indent="0">
              <a:buNone/>
            </a:pPr>
            <a:r>
              <a:rPr lang="en-US" sz="2800" b="1" dirty="0"/>
              <a:t>Where to find all </a:t>
            </a:r>
            <a:r>
              <a:rPr lang="en-US" sz="2800" b="1" dirty="0" smtClean="0"/>
              <a:t>operating policies </a:t>
            </a:r>
            <a:r>
              <a:rPr lang="en-US" sz="2800" b="1" dirty="0"/>
              <a:t>and </a:t>
            </a:r>
            <a:r>
              <a:rPr lang="en-US" sz="2800" b="1" dirty="0" smtClean="0"/>
              <a:t>procedures</a:t>
            </a:r>
            <a:endParaRPr lang="en-US" sz="2800" b="1" dirty="0"/>
          </a:p>
          <a:p>
            <a:r>
              <a:rPr lang="en-US" sz="2800" dirty="0" smtClean="0"/>
              <a:t>Home&gt;Departments&gt;Business </a:t>
            </a:r>
            <a:r>
              <a:rPr lang="en-US" sz="2800" dirty="0"/>
              <a:t>Affairs&gt;Student Business Services&gt;Policies and Procedures</a:t>
            </a:r>
          </a:p>
          <a:p>
            <a:pPr>
              <a:buFont typeface="Arial" panose="020B0604020202020204" pitchFamily="34" charset="0"/>
              <a:buChar char="•"/>
            </a:pPr>
            <a:endParaRPr lang="en-US" sz="2600" b="1" dirty="0" smtClean="0"/>
          </a:p>
        </p:txBody>
      </p:sp>
    </p:spTree>
    <p:extLst>
      <p:ext uri="{BB962C8B-B14F-4D97-AF65-F5344CB8AC3E}">
        <p14:creationId xmlns:p14="http://schemas.microsoft.com/office/powerpoint/2010/main" val="3909763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871" y="1126671"/>
            <a:ext cx="8327572" cy="5170646"/>
          </a:xfrm>
          <a:prstGeom prst="rect">
            <a:avLst/>
          </a:prstGeom>
        </p:spPr>
        <p:txBody>
          <a:bodyPr wrap="square">
            <a:spAutoFit/>
          </a:bodyPr>
          <a:lstStyle/>
          <a:p>
            <a:r>
              <a:rPr lang="en-US" sz="2500" b="1" dirty="0"/>
              <a:t>Cash Receipt Reminder of the Quarter</a:t>
            </a:r>
            <a:r>
              <a:rPr lang="en-US" sz="2500" b="1" dirty="0" smtClean="0"/>
              <a:t>…</a:t>
            </a:r>
          </a:p>
          <a:p>
            <a:endParaRPr lang="en-US" sz="2000" b="1" dirty="0"/>
          </a:p>
          <a:p>
            <a:pPr marL="342900" indent="-342900">
              <a:buFont typeface="Wingdings" panose="05000000000000000000" pitchFamily="2" charset="2"/>
              <a:buChar char="§"/>
            </a:pPr>
            <a:r>
              <a:rPr lang="en-US" sz="2000" dirty="0" smtClean="0"/>
              <a:t>Expense </a:t>
            </a:r>
            <a:r>
              <a:rPr lang="en-US" sz="2000" dirty="0"/>
              <a:t>Reimbursements should not be created as a cash receipt type </a:t>
            </a:r>
            <a:r>
              <a:rPr lang="en-US" sz="2000" dirty="0" smtClean="0"/>
              <a:t>under </a:t>
            </a:r>
            <a:r>
              <a:rPr lang="en-US" sz="2000" dirty="0"/>
              <a:t>“</a:t>
            </a:r>
            <a:r>
              <a:rPr lang="en-US" sz="2000" dirty="0" smtClean="0"/>
              <a:t>Other.”</a:t>
            </a:r>
            <a:endParaRPr lang="en-US" sz="2000" dirty="0"/>
          </a:p>
          <a:p>
            <a:pPr marL="342900" indent="-342900">
              <a:buFont typeface="Wingdings" panose="05000000000000000000" pitchFamily="2" charset="2"/>
              <a:buChar char="§"/>
            </a:pPr>
            <a:r>
              <a:rPr lang="en-US" sz="2000" dirty="0"/>
              <a:t>For expense </a:t>
            </a:r>
            <a:r>
              <a:rPr lang="en-US" sz="2000" dirty="0" smtClean="0"/>
              <a:t>reimbursements, type </a:t>
            </a:r>
            <a:r>
              <a:rPr lang="en-US" sz="2000" dirty="0"/>
              <a:t>“</a:t>
            </a:r>
            <a:r>
              <a:rPr lang="en-US" sz="2000" b="1" dirty="0"/>
              <a:t>Expense </a:t>
            </a:r>
            <a:r>
              <a:rPr lang="en-US" sz="2000" b="1" dirty="0" smtClean="0"/>
              <a:t>Reimbursement,</a:t>
            </a:r>
            <a:r>
              <a:rPr lang="en-US" sz="2000" dirty="0" smtClean="0"/>
              <a:t>”</a:t>
            </a:r>
            <a:endParaRPr lang="en-US" sz="2000" dirty="0"/>
          </a:p>
          <a:p>
            <a:pPr marL="342900" indent="-342900">
              <a:buFont typeface="Wingdings" panose="05000000000000000000" pitchFamily="2" charset="2"/>
              <a:buChar char="§"/>
            </a:pPr>
            <a:r>
              <a:rPr lang="en-US" sz="2000" dirty="0"/>
              <a:t>The original expense document ID is a required </a:t>
            </a:r>
            <a:r>
              <a:rPr lang="en-US" sz="2000" dirty="0" smtClean="0"/>
              <a:t>field.</a:t>
            </a:r>
            <a:endParaRPr lang="en-US" sz="2000" dirty="0"/>
          </a:p>
          <a:p>
            <a:pPr marL="342900" indent="-342900">
              <a:buFont typeface="Wingdings" panose="05000000000000000000" pitchFamily="2" charset="2"/>
              <a:buChar char="§"/>
            </a:pPr>
            <a:r>
              <a:rPr lang="en-US" sz="2000" dirty="0"/>
              <a:t>If the original expense took place in a prior fiscal </a:t>
            </a:r>
            <a:r>
              <a:rPr lang="en-US" sz="2000" dirty="0" smtClean="0"/>
              <a:t>year, </a:t>
            </a:r>
            <a:r>
              <a:rPr lang="en-US" sz="2000" dirty="0"/>
              <a:t>then the cash receipt should be coded to miscellaneous </a:t>
            </a:r>
            <a:r>
              <a:rPr lang="en-US" sz="2000" dirty="0" smtClean="0"/>
              <a:t>income.</a:t>
            </a:r>
            <a:endParaRPr lang="en-US" sz="2000" dirty="0"/>
          </a:p>
          <a:p>
            <a:pPr marL="800100" lvl="1" indent="-342900">
              <a:buFont typeface="Wingdings" panose="05000000000000000000" pitchFamily="2" charset="2"/>
              <a:buChar char="§"/>
            </a:pPr>
            <a:r>
              <a:rPr lang="en-US" sz="2000" dirty="0"/>
              <a:t>Exception: state funds – use the original expense account</a:t>
            </a:r>
          </a:p>
          <a:p>
            <a:pPr marL="342900" indent="-342900">
              <a:buFont typeface="Wingdings" panose="05000000000000000000" pitchFamily="2" charset="2"/>
              <a:buChar char="§"/>
            </a:pPr>
            <a:r>
              <a:rPr lang="en-US" sz="2000" dirty="0"/>
              <a:t>For further </a:t>
            </a:r>
            <a:r>
              <a:rPr lang="en-US" sz="2000" dirty="0" smtClean="0"/>
              <a:t>assistance, </a:t>
            </a:r>
            <a:r>
              <a:rPr lang="en-US" sz="2000" dirty="0"/>
              <a:t>contact </a:t>
            </a:r>
            <a:r>
              <a:rPr lang="en-US" sz="2000" dirty="0" smtClean="0"/>
              <a:t>SBS or </a:t>
            </a:r>
            <a:r>
              <a:rPr lang="en-US" sz="2000" dirty="0"/>
              <a:t>Accounting </a:t>
            </a:r>
            <a:r>
              <a:rPr lang="en-US" sz="2000" dirty="0" smtClean="0"/>
              <a:t>Services.</a:t>
            </a:r>
            <a:endParaRPr lang="en-US" sz="2000" dirty="0"/>
          </a:p>
          <a:p>
            <a:pPr marL="342900" indent="-342900">
              <a:buFont typeface="Wingdings" panose="05000000000000000000" pitchFamily="2" charset="2"/>
              <a:buChar char="§"/>
            </a:pPr>
            <a:endParaRPr lang="en-US" sz="2000" dirty="0"/>
          </a:p>
          <a:p>
            <a:r>
              <a:rPr lang="en-US" sz="2500" b="1" dirty="0"/>
              <a:t>Biannual Cash Receipt </a:t>
            </a:r>
            <a:r>
              <a:rPr lang="en-US" sz="2500" b="1" dirty="0" smtClean="0"/>
              <a:t>Training</a:t>
            </a:r>
          </a:p>
          <a:p>
            <a:endParaRPr lang="en-US" sz="2000" b="1" dirty="0"/>
          </a:p>
          <a:p>
            <a:pPr marL="342900" indent="-342900">
              <a:buFont typeface="Wingdings" panose="05000000000000000000" pitchFamily="2" charset="2"/>
              <a:buChar char="§"/>
            </a:pPr>
            <a:r>
              <a:rPr lang="en-US" sz="2000" dirty="0"/>
              <a:t>Available in April and </a:t>
            </a:r>
            <a:r>
              <a:rPr lang="en-US" sz="2000" dirty="0" smtClean="0"/>
              <a:t>October. </a:t>
            </a:r>
            <a:endParaRPr lang="en-US" sz="2000" dirty="0"/>
          </a:p>
          <a:p>
            <a:pPr marL="342900" indent="-342900">
              <a:buFont typeface="Wingdings" panose="05000000000000000000" pitchFamily="2" charset="2"/>
              <a:buChar char="§"/>
            </a:pPr>
            <a:r>
              <a:rPr lang="en-US" sz="2000" dirty="0"/>
              <a:t>Exact date will be announced in The </a:t>
            </a:r>
            <a:r>
              <a:rPr lang="en-US" sz="2000" dirty="0" smtClean="0"/>
              <a:t>Scope.</a:t>
            </a:r>
            <a:endParaRPr lang="en-US" sz="2000" dirty="0"/>
          </a:p>
          <a:p>
            <a:pPr marL="342900" indent="-342900">
              <a:buFont typeface="Wingdings" panose="05000000000000000000" pitchFamily="2" charset="2"/>
              <a:buChar char="§"/>
            </a:pPr>
            <a:r>
              <a:rPr lang="en-US" sz="2000" dirty="0"/>
              <a:t>Topic suggestions are welcomed!</a:t>
            </a:r>
          </a:p>
        </p:txBody>
      </p:sp>
    </p:spTree>
    <p:extLst>
      <p:ext uri="{BB962C8B-B14F-4D97-AF65-F5344CB8AC3E}">
        <p14:creationId xmlns:p14="http://schemas.microsoft.com/office/powerpoint/2010/main" val="1617129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453243"/>
            <a:ext cx="6400800" cy="4185557"/>
          </a:xfrm>
        </p:spPr>
        <p:txBody>
          <a:bodyPr>
            <a:normAutofit fontScale="70000" lnSpcReduction="20000"/>
          </a:bodyPr>
          <a:lstStyle/>
          <a:p>
            <a:r>
              <a:rPr lang="en-US" sz="3600" b="1" dirty="0">
                <a:solidFill>
                  <a:schemeClr val="tx1"/>
                </a:solidFill>
              </a:rPr>
              <a:t>Need </a:t>
            </a:r>
            <a:r>
              <a:rPr lang="en-US" sz="3600" b="1" dirty="0" smtClean="0">
                <a:solidFill>
                  <a:schemeClr val="tx1"/>
                </a:solidFill>
              </a:rPr>
              <a:t>Help? Contact Student Business Services</a:t>
            </a:r>
            <a:endParaRPr lang="en-US" sz="3600" b="1" dirty="0">
              <a:solidFill>
                <a:schemeClr val="tx1"/>
              </a:solidFill>
            </a:endParaRPr>
          </a:p>
          <a:p>
            <a:endParaRPr lang="en-US" b="1" dirty="0">
              <a:solidFill>
                <a:schemeClr val="tx1"/>
              </a:solidFill>
            </a:endParaRPr>
          </a:p>
          <a:p>
            <a:r>
              <a:rPr lang="en-US" dirty="0" smtClean="0">
                <a:solidFill>
                  <a:schemeClr val="tx1"/>
                </a:solidFill>
              </a:rPr>
              <a:t>Call: </a:t>
            </a:r>
          </a:p>
          <a:p>
            <a:r>
              <a:rPr lang="en-US" dirty="0" smtClean="0">
                <a:solidFill>
                  <a:schemeClr val="tx1"/>
                </a:solidFill>
              </a:rPr>
              <a:t>915-215-5680</a:t>
            </a:r>
            <a:endParaRPr lang="en-US" dirty="0">
              <a:solidFill>
                <a:schemeClr val="tx1"/>
              </a:solidFill>
            </a:endParaRPr>
          </a:p>
          <a:p>
            <a:endParaRPr lang="en-US" dirty="0" smtClean="0">
              <a:solidFill>
                <a:schemeClr val="tx1"/>
              </a:solidFill>
            </a:endParaRPr>
          </a:p>
          <a:p>
            <a:r>
              <a:rPr lang="en-US" dirty="0" smtClean="0">
                <a:solidFill>
                  <a:schemeClr val="tx1"/>
                </a:solidFill>
              </a:rPr>
              <a:t>Email:</a:t>
            </a:r>
            <a:endParaRPr lang="en-US" dirty="0">
              <a:solidFill>
                <a:schemeClr val="tx1"/>
              </a:solidFill>
            </a:endParaRPr>
          </a:p>
          <a:p>
            <a:r>
              <a:rPr lang="en-US" dirty="0" smtClean="0">
                <a:solidFill>
                  <a:schemeClr val="tx1"/>
                </a:solidFill>
              </a:rPr>
              <a:t>Cash receipts</a:t>
            </a:r>
            <a:r>
              <a:rPr lang="en-US" dirty="0">
                <a:solidFill>
                  <a:schemeClr val="tx1"/>
                </a:solidFill>
              </a:rPr>
              <a:t>: </a:t>
            </a:r>
            <a:r>
              <a:rPr lang="en-US" dirty="0">
                <a:solidFill>
                  <a:schemeClr val="tx1"/>
                </a:solidFill>
                <a:hlinkClick r:id="rId2"/>
              </a:rPr>
              <a:t>cashreceiptselp@ttuhsc.edu</a:t>
            </a:r>
            <a:endParaRPr lang="en-US" dirty="0">
              <a:solidFill>
                <a:schemeClr val="tx1"/>
              </a:solidFill>
            </a:endParaRPr>
          </a:p>
          <a:p>
            <a:r>
              <a:rPr lang="en-US" dirty="0" smtClean="0">
                <a:solidFill>
                  <a:schemeClr val="tx1"/>
                </a:solidFill>
              </a:rPr>
              <a:t>General q</a:t>
            </a:r>
            <a:r>
              <a:rPr lang="en-US" dirty="0" smtClean="0">
                <a:solidFill>
                  <a:schemeClr val="tx1"/>
                </a:solidFill>
              </a:rPr>
              <a:t>uestions</a:t>
            </a:r>
            <a:r>
              <a:rPr lang="en-US" dirty="0">
                <a:solidFill>
                  <a:schemeClr val="tx1"/>
                </a:solidFill>
              </a:rPr>
              <a:t>: </a:t>
            </a:r>
            <a:r>
              <a:rPr lang="en-US" dirty="0">
                <a:solidFill>
                  <a:schemeClr val="tx1"/>
                </a:solidFill>
                <a:hlinkClick r:id="rId3"/>
              </a:rPr>
              <a:t>sbselp@ttuhsc.edu</a:t>
            </a:r>
            <a:endParaRPr lang="en-US" dirty="0">
              <a:solidFill>
                <a:schemeClr val="tx1"/>
              </a:solidFill>
            </a:endParaRPr>
          </a:p>
          <a:p>
            <a:endParaRPr lang="en-US" dirty="0">
              <a:solidFill>
                <a:schemeClr val="tx1"/>
              </a:solidFill>
            </a:endParaRPr>
          </a:p>
          <a:p>
            <a:r>
              <a:rPr lang="en-US" sz="3600" dirty="0" smtClean="0">
                <a:solidFill>
                  <a:schemeClr val="tx1"/>
                </a:solidFill>
              </a:rPr>
              <a:t>Or visit us</a:t>
            </a:r>
            <a:r>
              <a:rPr lang="en-US" sz="3600" dirty="0">
                <a:solidFill>
                  <a:schemeClr val="tx1"/>
                </a:solidFill>
              </a:rPr>
              <a:t>…</a:t>
            </a:r>
          </a:p>
          <a:p>
            <a:r>
              <a:rPr lang="en-US" dirty="0">
                <a:solidFill>
                  <a:schemeClr val="tx1"/>
                </a:solidFill>
              </a:rPr>
              <a:t>130 Val Verde (Across from Jefferson High School)</a:t>
            </a:r>
          </a:p>
          <a:p>
            <a:endParaRPr lang="en-US" dirty="0"/>
          </a:p>
        </p:txBody>
      </p:sp>
    </p:spTree>
    <p:extLst>
      <p:ext uri="{BB962C8B-B14F-4D97-AF65-F5344CB8AC3E}">
        <p14:creationId xmlns:p14="http://schemas.microsoft.com/office/powerpoint/2010/main" val="397591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Payment Services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rchasing Training 20161115" id="{76EFD84F-E9E3-4E8A-8B35-78622E5024B2}" vid="{49237F77-3B70-4C4E-A9A2-FF0299C44088}"/>
    </a:ext>
  </a:extLst>
</a:theme>
</file>

<file path=ppt/theme/theme2.xml><?xml version="1.0" encoding="utf-8"?>
<a:theme xmlns:a="http://schemas.openxmlformats.org/drawingml/2006/main" name="White background - Black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rchasing Training 20161115" id="{76EFD84F-E9E3-4E8A-8B35-78622E5024B2}" vid="{A9183AE6-D28A-436F-852C-F9F7C7BA162C}"/>
    </a:ext>
  </a:extLst>
</a:theme>
</file>

<file path=ppt/theme/theme3.xml><?xml version="1.0" encoding="utf-8"?>
<a:theme xmlns:a="http://schemas.openxmlformats.org/drawingml/2006/main" name="Black background - Red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rchasing Training 20161115" id="{76EFD84F-E9E3-4E8A-8B35-78622E5024B2}" vid="{63E77C4D-F0D8-4CF1-B35D-E7B86E69A1A6}"/>
    </a:ext>
  </a:extLst>
</a:theme>
</file>

<file path=ppt/theme/theme4.xml><?xml version="1.0" encoding="utf-8"?>
<a:theme xmlns:a="http://schemas.openxmlformats.org/drawingml/2006/main" name="Black background - Camp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rchasing Training 20161115" id="{76EFD84F-E9E3-4E8A-8B35-78622E5024B2}" vid="{05B92A8D-84C1-4F22-85B9-14C72C20D06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Payment Services Training</Template>
  <TotalTime>4953</TotalTime>
  <Words>2138</Words>
  <Application>Microsoft Office PowerPoint</Application>
  <PresentationFormat>On-screen Show (4:3)</PresentationFormat>
  <Paragraphs>253</Paragraphs>
  <Slides>47</Slides>
  <Notes>14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47</vt:i4>
      </vt:variant>
    </vt:vector>
  </HeadingPairs>
  <TitlesOfParts>
    <vt:vector size="54" baseType="lpstr">
      <vt:lpstr>Arial</vt:lpstr>
      <vt:lpstr>Calibri</vt:lpstr>
      <vt:lpstr>Wingdings</vt:lpstr>
      <vt:lpstr>Payment Services Training</vt:lpstr>
      <vt:lpstr>White background - Black Header</vt:lpstr>
      <vt:lpstr>Black background - Red Header</vt:lpstr>
      <vt:lpstr>Black background - Campus</vt:lpstr>
      <vt:lpstr>PowerPoint Presentation</vt:lpstr>
      <vt:lpstr>Finance Systems Management  Quarterly Update   </vt:lpstr>
      <vt:lpstr>FY18 Property Inventory Certifications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Accounting Services Quarterly Update </vt:lpstr>
      <vt:lpstr> Unidentified Receipts and Holding Account Maintenance</vt:lpstr>
      <vt:lpstr>Unidentified Receipts and Holding Account Maintenance</vt:lpstr>
      <vt:lpstr>Unidentified Receipts and Holding Account Maintenance</vt:lpstr>
      <vt:lpstr>Holding Account Report</vt:lpstr>
      <vt:lpstr>Holding Account Report</vt:lpstr>
      <vt:lpstr>PowerPoint Presentation</vt:lpstr>
      <vt:lpstr>Contracts and Grants Quarterly Update </vt:lpstr>
      <vt:lpstr> </vt:lpstr>
      <vt:lpstr>Year-End Deadlines</vt:lpstr>
      <vt:lpstr>Year-End Deadlines</vt:lpstr>
      <vt:lpstr>Year-End Deadlines</vt:lpstr>
      <vt:lpstr> Year-End Deadlines </vt:lpstr>
      <vt:lpstr>Year-End Deadlines</vt:lpstr>
      <vt:lpstr>PowerPoint Presentation</vt:lpstr>
      <vt:lpstr>PowerPoint Presentation</vt:lpstr>
      <vt:lpstr>Agenda</vt:lpstr>
      <vt:lpstr>Non-Compliant PO’s</vt:lpstr>
      <vt:lpstr>Honorarium/Stipend</vt:lpstr>
      <vt:lpstr>SciQuest Emails</vt:lpstr>
      <vt:lpstr>MSC Code</vt:lpstr>
      <vt:lpstr>Purchasing Year-End Deadline</vt:lpstr>
      <vt:lpstr>Coming Soon</vt:lpstr>
      <vt:lpstr>PowerPoint Presentation</vt:lpstr>
      <vt:lpstr>Agenda</vt:lpstr>
      <vt:lpstr>Receipts </vt:lpstr>
      <vt:lpstr>Invoices</vt:lpstr>
      <vt:lpstr>Travel</vt:lpstr>
      <vt:lpstr>Travel</vt:lpstr>
      <vt:lpstr>Travel </vt:lpstr>
      <vt:lpstr>PCard</vt:lpstr>
      <vt:lpstr>PCards</vt:lpstr>
      <vt:lpstr>PowerPoint Presentation</vt:lpstr>
      <vt:lpstr>Budget Office Quarterly Update </vt:lpstr>
      <vt:lpstr>Budget Office Update</vt:lpstr>
      <vt:lpstr>PowerPoint Presentation</vt:lpstr>
      <vt:lpstr>Thank You for Attending</vt:lpstr>
    </vt:vector>
  </TitlesOfParts>
  <Company>Texas 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Diaz-Jaquez, Raquel</dc:creator>
  <cp:lastModifiedBy>Diaz-Jaquez, Raquel</cp:lastModifiedBy>
  <cp:revision>166</cp:revision>
  <cp:lastPrinted>2017-10-31T17:35:09Z</cp:lastPrinted>
  <dcterms:created xsi:type="dcterms:W3CDTF">2017-04-27T16:59:34Z</dcterms:created>
  <dcterms:modified xsi:type="dcterms:W3CDTF">2018-05-22T16:33:13Z</dcterms:modified>
</cp:coreProperties>
</file>